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41" roundtripDataSignature="AMtx7mhbq0GFE9v9m4JtVgj4iYRbD09H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27BF3F-28D0-4033-B404-EE6733F85D95}">
  <a:tblStyle styleId="{9927BF3F-28D0-4033-B404-EE6733F85D9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6fca4853d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f6fca4853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s-ES" sz="1200">
                <a:latin typeface="Calibri"/>
                <a:ea typeface="Calibri"/>
                <a:cs typeface="Calibri"/>
                <a:sym typeface="Calibri"/>
              </a:rPr>
              <a:t>VIDEO:38:26 a 38:25.</a:t>
            </a:r>
            <a:endParaRPr b="1" sz="1200">
              <a:latin typeface="Calibri"/>
              <a:ea typeface="Calibri"/>
              <a:cs typeface="Calibri"/>
              <a:sym typeface="Calibri"/>
            </a:endParaRPr>
          </a:p>
        </p:txBody>
      </p:sp>
      <p:sp>
        <p:nvSpPr>
          <p:cNvPr id="518" name="Google Shape;51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s-ES" sz="1200">
                <a:latin typeface="Calibri"/>
                <a:ea typeface="Calibri"/>
                <a:cs typeface="Calibri"/>
                <a:sym typeface="Calibri"/>
              </a:rPr>
              <a:t>VIDEO: 41:53 a 42:13</a:t>
            </a:r>
            <a:endParaRPr/>
          </a:p>
          <a:p>
            <a:pPr indent="0" lvl="0" marL="0" rtl="0" algn="l">
              <a:lnSpc>
                <a:spcPct val="100000"/>
              </a:lnSpc>
              <a:spcBef>
                <a:spcPts val="0"/>
              </a:spcBef>
              <a:spcAft>
                <a:spcPts val="0"/>
              </a:spcAft>
              <a:buSzPts val="1400"/>
              <a:buNone/>
            </a:pPr>
            <a:r>
              <a:t/>
            </a:r>
            <a:endParaRPr/>
          </a:p>
        </p:txBody>
      </p:sp>
      <p:sp>
        <p:nvSpPr>
          <p:cNvPr id="531" name="Google Shape;53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sz="1200">
                <a:solidFill>
                  <a:schemeClr val="dk1"/>
                </a:solidFill>
                <a:latin typeface="Calibri"/>
                <a:ea typeface="Calibri"/>
                <a:cs typeface="Calibri"/>
                <a:sym typeface="Calibri"/>
              </a:rPr>
              <a:t>Nivel 6: VIDEO 48:08 a 49:20//</a:t>
            </a:r>
            <a:r>
              <a:rPr lang="es-ES"/>
              <a:t>VIDEO: 44:49  a 45:44</a:t>
            </a:r>
            <a:endParaRPr/>
          </a:p>
        </p:txBody>
      </p:sp>
      <p:sp>
        <p:nvSpPr>
          <p:cNvPr id="583" name="Google Shape;58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6fca4853d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gf6fca4853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62" name="Google Shape;6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93979b3c9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93979b3c9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f93979b3c9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37.jpg"/><Relationship Id="rId7" Type="http://schemas.openxmlformats.org/officeDocument/2006/relationships/image" Target="../media/image38.png"/><Relationship Id="rId8" Type="http://schemas.openxmlformats.org/officeDocument/2006/relationships/hyperlink" Target="https://iddsi.org/IDDSI/media/images/Translations/IDDSI_"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hyperlink" Target="https://iddsi.org/IDDSI/media/images/Translations/IDDSI_"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9.png"/><Relationship Id="rId7" Type="http://schemas.openxmlformats.org/officeDocument/2006/relationships/hyperlink" Target="https://iddsi.org/IDDSI/media/images/Translations/IDDSI_"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47.png"/><Relationship Id="rId10" Type="http://schemas.openxmlformats.org/officeDocument/2006/relationships/hyperlink" Target="https://iddsi.org/IDDSI/media/images/Translations/IDDSI_" TargetMode="External"/><Relationship Id="rId9" Type="http://schemas.openxmlformats.org/officeDocument/2006/relationships/image" Target="../media/image39.png"/><Relationship Id="rId5" Type="http://schemas.openxmlformats.org/officeDocument/2006/relationships/image" Target="../media/image50.png"/><Relationship Id="rId6" Type="http://schemas.openxmlformats.org/officeDocument/2006/relationships/image" Target="../media/image53.jpg"/><Relationship Id="rId7" Type="http://schemas.openxmlformats.org/officeDocument/2006/relationships/image" Target="../media/image51.jpg"/><Relationship Id="rId8"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55.png"/><Relationship Id="rId5" Type="http://schemas.openxmlformats.org/officeDocument/2006/relationships/image" Target="../media/image39.png"/><Relationship Id="rId6" Type="http://schemas.openxmlformats.org/officeDocument/2006/relationships/hyperlink" Target="https://iddsi.org/IDDSI/media/images/Translations/IDDSI_"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39.png"/><Relationship Id="rId7" Type="http://schemas.openxmlformats.org/officeDocument/2006/relationships/hyperlink" Target="https://iddsi.org/IDDSI/media/images/Translations/IDDSI_"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39.png"/><Relationship Id="rId6" Type="http://schemas.openxmlformats.org/officeDocument/2006/relationships/hyperlink" Target="https://iddsi.org/IDDSI/media/images/Translations/IDDSI_"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hyperlink" Target="https://iddsi.org/IDDSI/media/images/Translations/IDDSI_"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60.png"/><Relationship Id="rId10" Type="http://schemas.openxmlformats.org/officeDocument/2006/relationships/hyperlink" Target="https://iddsi.org/IDDSI/media/images/Translations/IDDSI_" TargetMode="External"/><Relationship Id="rId9"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63.jpg"/><Relationship Id="rId8" Type="http://schemas.openxmlformats.org/officeDocument/2006/relationships/image" Target="../media/image6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hyperlink" Target="https://iddsi.org/IDDSI/media/images/Translations/IDDSI_"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jpg"/><Relationship Id="rId4" Type="http://schemas.openxmlformats.org/officeDocument/2006/relationships/image" Target="../media/image14.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hyperlink" Target="https://iddsi.org/IDDSI/media/images/Translations/IDDSI_"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7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71.jp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4.jp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4419147"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nvSpPr>
        <p:spPr>
          <a:xfrm>
            <a:off x="172277" y="531845"/>
            <a:ext cx="4174435" cy="2852991"/>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lt1"/>
              </a:buClr>
              <a:buSzPct val="108108"/>
              <a:buFont typeface="Calibri"/>
              <a:buNone/>
            </a:pPr>
            <a:r>
              <a:rPr b="1" i="0" lang="es-ES" sz="2400" u="none" cap="none" strike="noStrike">
                <a:solidFill>
                  <a:schemeClr val="lt1"/>
                </a:solidFill>
                <a:latin typeface="Calibri"/>
                <a:ea typeface="Calibri"/>
                <a:cs typeface="Calibri"/>
                <a:sym typeface="Calibri"/>
              </a:rPr>
              <a:t>ATENEO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ct val="108108"/>
              <a:buFont typeface="Calibri"/>
              <a:buNone/>
            </a:pPr>
            <a:r>
              <a:t/>
            </a:r>
            <a:endParaRPr b="1" i="0" sz="24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ct val="108107"/>
              <a:buFont typeface="Calibri"/>
              <a:buNone/>
            </a:pPr>
            <a:r>
              <a:rPr b="1" i="0" lang="es-ES" sz="8000" u="none" cap="none" strike="noStrike">
                <a:solidFill>
                  <a:schemeClr val="lt1"/>
                </a:solidFill>
                <a:latin typeface="Calibri"/>
                <a:ea typeface="Calibri"/>
                <a:cs typeface="Calibri"/>
                <a:sym typeface="Calibri"/>
              </a:rPr>
              <a:t>DISFAGIA</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lt1"/>
              </a:buClr>
              <a:buSzPct val="108107"/>
              <a:buFont typeface="Calibri"/>
              <a:buNone/>
            </a:pPr>
            <a:r>
              <a:rPr b="1" i="0" lang="es-ES" sz="1900" u="none" cap="none" strike="noStrike">
                <a:solidFill>
                  <a:schemeClr val="lt1"/>
                </a:solidFill>
                <a:latin typeface="Arial"/>
                <a:ea typeface="Arial"/>
                <a:cs typeface="Arial"/>
                <a:sym typeface="Arial"/>
              </a:rPr>
              <a:t>“El camino hacia una deglución segura”</a:t>
            </a:r>
            <a:endParaRPr b="1" i="0" sz="1900" u="none" cap="none" strike="noStrike">
              <a:solidFill>
                <a:schemeClr val="lt1"/>
              </a:solidFill>
              <a:latin typeface="Arial"/>
              <a:ea typeface="Arial"/>
              <a:cs typeface="Arial"/>
              <a:sym typeface="Arial"/>
            </a:endParaRPr>
          </a:p>
        </p:txBody>
      </p:sp>
      <p:sp>
        <p:nvSpPr>
          <p:cNvPr id="90" name="Google Shape;90;p1"/>
          <p:cNvSpPr txBox="1"/>
          <p:nvPr/>
        </p:nvSpPr>
        <p:spPr>
          <a:xfrm>
            <a:off x="6535180" y="5564562"/>
            <a:ext cx="4030216" cy="10668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b="0" l="0" r="0" t="0"/>
          <a:stretch/>
        </p:blipFill>
        <p:spPr>
          <a:xfrm>
            <a:off x="397565" y="5878383"/>
            <a:ext cx="3723861" cy="691239"/>
          </a:xfrm>
          <a:prstGeom prst="rect">
            <a:avLst/>
          </a:prstGeom>
          <a:noFill/>
          <a:ln>
            <a:noFill/>
          </a:ln>
        </p:spPr>
      </p:pic>
      <p:sp>
        <p:nvSpPr>
          <p:cNvPr id="92" name="Google Shape;92;p1"/>
          <p:cNvSpPr txBox="1"/>
          <p:nvPr/>
        </p:nvSpPr>
        <p:spPr>
          <a:xfrm>
            <a:off x="313224" y="4244255"/>
            <a:ext cx="379269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Organiza: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Nutrición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kinesiología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s-ES" sz="1800" u="none" cap="none" strike="noStrike">
                <a:solidFill>
                  <a:schemeClr val="lt1"/>
                </a:solidFill>
                <a:latin typeface="Calibri"/>
                <a:ea typeface="Calibri"/>
                <a:cs typeface="Calibri"/>
                <a:sym typeface="Calibri"/>
              </a:rPr>
              <a:t>Área de Docencia e Investigación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Taller de Disfagia Orofaríngea Pediátrica dirigido a enfermería | Logopedia  Karina" id="93" name="Google Shape;93;p1"/>
          <p:cNvPicPr preferRelativeResize="0"/>
          <p:nvPr/>
        </p:nvPicPr>
        <p:blipFill rotWithShape="1">
          <a:blip r:embed="rId4">
            <a:alphaModFix/>
          </a:blip>
          <a:srcRect b="0" l="0" r="0" t="0"/>
          <a:stretch/>
        </p:blipFill>
        <p:spPr>
          <a:xfrm flipH="1">
            <a:off x="4419147" y="1961"/>
            <a:ext cx="7772849" cy="6856039"/>
          </a:xfrm>
          <a:prstGeom prst="rect">
            <a:avLst/>
          </a:prstGeom>
          <a:noFill/>
          <a:ln>
            <a:noFill/>
          </a:ln>
        </p:spPr>
      </p:pic>
      <p:pic>
        <p:nvPicPr>
          <p:cNvPr id="94" name="Google Shape;94;p1"/>
          <p:cNvPicPr preferRelativeResize="0"/>
          <p:nvPr/>
        </p:nvPicPr>
        <p:blipFill>
          <a:blip r:embed="rId5">
            <a:alphaModFix/>
          </a:blip>
          <a:stretch>
            <a:fillRect/>
          </a:stretch>
        </p:blipFill>
        <p:spPr>
          <a:xfrm>
            <a:off x="9748300" y="1950"/>
            <a:ext cx="2478125" cy="247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f6fca4853d_0_64"/>
          <p:cNvSpPr/>
          <p:nvPr/>
        </p:nvSpPr>
        <p:spPr>
          <a:xfrm>
            <a:off x="0" y="1"/>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47" name="Google Shape;247;gf6fca4853d_0_64"/>
          <p:cNvPicPr preferRelativeResize="0"/>
          <p:nvPr/>
        </p:nvPicPr>
        <p:blipFill rotWithShape="1">
          <a:blip r:embed="rId3">
            <a:alphaModFix/>
          </a:blip>
          <a:srcRect b="0" l="0" r="78647" t="0"/>
          <a:stretch/>
        </p:blipFill>
        <p:spPr>
          <a:xfrm>
            <a:off x="123620" y="5222806"/>
            <a:ext cx="1347775" cy="1411205"/>
          </a:xfrm>
          <a:prstGeom prst="rect">
            <a:avLst/>
          </a:prstGeom>
          <a:noFill/>
          <a:ln>
            <a:noFill/>
          </a:ln>
        </p:spPr>
      </p:pic>
      <p:sp>
        <p:nvSpPr>
          <p:cNvPr id="248" name="Google Shape;248;gf6fca4853d_0_64"/>
          <p:cNvSpPr txBox="1"/>
          <p:nvPr/>
        </p:nvSpPr>
        <p:spPr>
          <a:xfrm rot="-5400000">
            <a:off x="-1705309" y="2543585"/>
            <a:ext cx="500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49" name="Google Shape;249;gf6fca4853d_0_64"/>
          <p:cNvSpPr txBox="1"/>
          <p:nvPr/>
        </p:nvSpPr>
        <p:spPr>
          <a:xfrm>
            <a:off x="1920399" y="363925"/>
            <a:ext cx="9584245"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1" i="0" lang="es-ES" sz="4000" u="none" cap="none" strike="noStrike">
                <a:solidFill>
                  <a:schemeClr val="dk1"/>
                </a:solidFill>
                <a:latin typeface="Calibri"/>
                <a:ea typeface="Calibri"/>
                <a:cs typeface="Calibri"/>
                <a:sym typeface="Calibri"/>
              </a:rPr>
              <a:t>INTERVENCIÓN NUTRICIONAL TERAPÉUTICA</a:t>
            </a:r>
            <a:endParaRPr b="1" i="0" sz="4000" u="none" cap="none" strike="noStrike">
              <a:solidFill>
                <a:schemeClr val="dk1"/>
              </a:solidFill>
              <a:latin typeface="Calibri"/>
              <a:ea typeface="Calibri"/>
              <a:cs typeface="Calibri"/>
              <a:sym typeface="Calibri"/>
            </a:endParaRPr>
          </a:p>
        </p:txBody>
      </p:sp>
      <p:sp>
        <p:nvSpPr>
          <p:cNvPr id="250" name="Google Shape;250;gf6fca4853d_0_64"/>
          <p:cNvSpPr/>
          <p:nvPr/>
        </p:nvSpPr>
        <p:spPr>
          <a:xfrm>
            <a:off x="2086512" y="1493522"/>
            <a:ext cx="1828800"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Arial"/>
                <a:ea typeface="Arial"/>
                <a:cs typeface="Arial"/>
                <a:sym typeface="Arial"/>
              </a:rPr>
              <a:t>ADMISIÓN</a:t>
            </a:r>
            <a:endParaRPr b="1" i="0" sz="2000" u="none" cap="none" strike="noStrike">
              <a:solidFill>
                <a:schemeClr val="lt1"/>
              </a:solidFill>
              <a:latin typeface="Arial"/>
              <a:ea typeface="Arial"/>
              <a:cs typeface="Arial"/>
              <a:sym typeface="Arial"/>
            </a:endParaRPr>
          </a:p>
        </p:txBody>
      </p:sp>
      <p:sp>
        <p:nvSpPr>
          <p:cNvPr id="251" name="Google Shape;251;gf6fca4853d_0_64"/>
          <p:cNvSpPr/>
          <p:nvPr/>
        </p:nvSpPr>
        <p:spPr>
          <a:xfrm>
            <a:off x="5060084" y="1484191"/>
            <a:ext cx="2161592"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Arial"/>
                <a:ea typeface="Arial"/>
                <a:cs typeface="Arial"/>
                <a:sym typeface="Arial"/>
              </a:rPr>
              <a:t>VALORACIÓN NUTRICIONAL</a:t>
            </a:r>
            <a:endParaRPr b="1" i="0" sz="2000" u="none" cap="none" strike="noStrike">
              <a:solidFill>
                <a:schemeClr val="lt1"/>
              </a:solidFill>
              <a:latin typeface="Arial"/>
              <a:ea typeface="Arial"/>
              <a:cs typeface="Arial"/>
              <a:sym typeface="Arial"/>
            </a:endParaRPr>
          </a:p>
        </p:txBody>
      </p:sp>
      <p:sp>
        <p:nvSpPr>
          <p:cNvPr id="252" name="Google Shape;252;gf6fca4853d_0_64"/>
          <p:cNvSpPr/>
          <p:nvPr/>
        </p:nvSpPr>
        <p:spPr>
          <a:xfrm>
            <a:off x="8366449" y="1484191"/>
            <a:ext cx="2708988"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Arial"/>
                <a:ea typeface="Arial"/>
                <a:cs typeface="Arial"/>
                <a:sym typeface="Arial"/>
              </a:rPr>
              <a:t>DISEÑO DE PLAN DE ALIMENTACIÓN</a:t>
            </a:r>
            <a:endParaRPr b="1" i="0" sz="2000" u="none" cap="none" strike="noStrike">
              <a:solidFill>
                <a:schemeClr val="lt1"/>
              </a:solidFill>
              <a:latin typeface="Arial"/>
              <a:ea typeface="Arial"/>
              <a:cs typeface="Arial"/>
              <a:sym typeface="Arial"/>
            </a:endParaRPr>
          </a:p>
        </p:txBody>
      </p:sp>
      <p:sp>
        <p:nvSpPr>
          <p:cNvPr id="253" name="Google Shape;253;gf6fca4853d_0_64"/>
          <p:cNvSpPr/>
          <p:nvPr/>
        </p:nvSpPr>
        <p:spPr>
          <a:xfrm>
            <a:off x="8444205" y="3023118"/>
            <a:ext cx="2708988"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Arial"/>
                <a:ea typeface="Arial"/>
                <a:cs typeface="Arial"/>
                <a:sym typeface="Arial"/>
              </a:rPr>
              <a:t>MONITOREO</a:t>
            </a:r>
            <a:endParaRPr b="1" i="0" sz="2000" u="none" cap="none" strike="noStrike">
              <a:solidFill>
                <a:schemeClr val="lt1"/>
              </a:solidFill>
              <a:latin typeface="Arial"/>
              <a:ea typeface="Arial"/>
              <a:cs typeface="Arial"/>
              <a:sym typeface="Arial"/>
            </a:endParaRPr>
          </a:p>
        </p:txBody>
      </p:sp>
      <p:sp>
        <p:nvSpPr>
          <p:cNvPr id="254" name="Google Shape;254;gf6fca4853d_0_64"/>
          <p:cNvSpPr/>
          <p:nvPr/>
        </p:nvSpPr>
        <p:spPr>
          <a:xfrm>
            <a:off x="8055430" y="4557972"/>
            <a:ext cx="3097763" cy="811763"/>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lt1"/>
                </a:solidFill>
                <a:latin typeface="Arial"/>
                <a:ea typeface="Arial"/>
                <a:cs typeface="Arial"/>
                <a:sym typeface="Arial"/>
              </a:rPr>
              <a:t>EGRESO Y CONTROL POST ALTA</a:t>
            </a:r>
            <a:endParaRPr b="1" i="0" sz="2000" u="none" cap="none" strike="noStrike">
              <a:solidFill>
                <a:schemeClr val="lt1"/>
              </a:solidFill>
              <a:latin typeface="Arial"/>
              <a:ea typeface="Arial"/>
              <a:cs typeface="Arial"/>
              <a:sym typeface="Arial"/>
            </a:endParaRPr>
          </a:p>
        </p:txBody>
      </p:sp>
      <p:sp>
        <p:nvSpPr>
          <p:cNvPr id="255" name="Google Shape;255;gf6fca4853d_0_64"/>
          <p:cNvSpPr txBox="1"/>
          <p:nvPr/>
        </p:nvSpPr>
        <p:spPr>
          <a:xfrm>
            <a:off x="2069441" y="5222806"/>
            <a:ext cx="2899580" cy="801571"/>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Aumento de las demandas MTB</a:t>
            </a:r>
            <a:endParaRPr b="0" i="0" sz="1400" u="none" cap="none" strike="noStrike">
              <a:solidFill>
                <a:srgbClr val="000000"/>
              </a:solidFill>
              <a:latin typeface="Arial"/>
              <a:ea typeface="Arial"/>
              <a:cs typeface="Arial"/>
              <a:sym typeface="Arial"/>
            </a:endParaRPr>
          </a:p>
        </p:txBody>
      </p:sp>
      <p:sp>
        <p:nvSpPr>
          <p:cNvPr id="256" name="Google Shape;256;gf6fca4853d_0_64"/>
          <p:cNvSpPr txBox="1"/>
          <p:nvPr/>
        </p:nvSpPr>
        <p:spPr>
          <a:xfrm>
            <a:off x="2069441" y="2622491"/>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Pérdida de Peso</a:t>
            </a:r>
            <a:endParaRPr b="0" i="0" sz="1400" u="none" cap="none" strike="noStrike">
              <a:solidFill>
                <a:srgbClr val="000000"/>
              </a:solidFill>
              <a:latin typeface="Arial"/>
              <a:ea typeface="Arial"/>
              <a:cs typeface="Arial"/>
              <a:sym typeface="Arial"/>
            </a:endParaRPr>
          </a:p>
        </p:txBody>
      </p:sp>
      <p:sp>
        <p:nvSpPr>
          <p:cNvPr id="257" name="Google Shape;257;gf6fca4853d_0_64"/>
          <p:cNvSpPr txBox="1"/>
          <p:nvPr/>
        </p:nvSpPr>
        <p:spPr>
          <a:xfrm>
            <a:off x="2069441" y="3264632"/>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Cambios en la Ingesta</a:t>
            </a:r>
            <a:endParaRPr b="0" i="0" sz="2000" u="none" cap="none" strike="noStrike">
              <a:solidFill>
                <a:srgbClr val="000000"/>
              </a:solidFill>
              <a:latin typeface="Arial"/>
              <a:ea typeface="Arial"/>
              <a:cs typeface="Arial"/>
              <a:sym typeface="Arial"/>
            </a:endParaRPr>
          </a:p>
        </p:txBody>
      </p:sp>
      <p:sp>
        <p:nvSpPr>
          <p:cNvPr id="258" name="Google Shape;258;gf6fca4853d_0_64"/>
          <p:cNvSpPr txBox="1"/>
          <p:nvPr/>
        </p:nvSpPr>
        <p:spPr>
          <a:xfrm>
            <a:off x="2069441" y="3907602"/>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Síntomas GI</a:t>
            </a:r>
            <a:endParaRPr b="0" i="0" sz="2000" u="none" cap="none" strike="noStrike">
              <a:solidFill>
                <a:srgbClr val="000000"/>
              </a:solidFill>
              <a:latin typeface="Arial"/>
              <a:ea typeface="Arial"/>
              <a:cs typeface="Arial"/>
              <a:sym typeface="Arial"/>
            </a:endParaRPr>
          </a:p>
        </p:txBody>
      </p:sp>
      <p:sp>
        <p:nvSpPr>
          <p:cNvPr id="259" name="Google Shape;259;gf6fca4853d_0_64"/>
          <p:cNvSpPr txBox="1"/>
          <p:nvPr/>
        </p:nvSpPr>
        <p:spPr>
          <a:xfrm>
            <a:off x="2069441" y="4557972"/>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Capacidad funcional</a:t>
            </a:r>
            <a:endParaRPr b="0" i="0" sz="2000" u="none" cap="none" strike="noStrike">
              <a:solidFill>
                <a:srgbClr val="000000"/>
              </a:solidFill>
              <a:latin typeface="Arial"/>
              <a:ea typeface="Arial"/>
              <a:cs typeface="Arial"/>
              <a:sym typeface="Arial"/>
            </a:endParaRPr>
          </a:p>
        </p:txBody>
      </p:sp>
      <p:sp>
        <p:nvSpPr>
          <p:cNvPr id="260" name="Google Shape;260;gf6fca4853d_0_64"/>
          <p:cNvSpPr/>
          <p:nvPr/>
        </p:nvSpPr>
        <p:spPr>
          <a:xfrm>
            <a:off x="4145140" y="1736116"/>
            <a:ext cx="671804" cy="307911"/>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gf6fca4853d_0_64"/>
          <p:cNvSpPr/>
          <p:nvPr/>
        </p:nvSpPr>
        <p:spPr>
          <a:xfrm>
            <a:off x="7425503" y="1745447"/>
            <a:ext cx="737118" cy="307911"/>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 name="Google Shape;262;gf6fca4853d_0_64"/>
          <p:cNvSpPr/>
          <p:nvPr/>
        </p:nvSpPr>
        <p:spPr>
          <a:xfrm>
            <a:off x="9604311" y="2470887"/>
            <a:ext cx="401615" cy="373225"/>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gf6fca4853d_0_64"/>
          <p:cNvSpPr/>
          <p:nvPr/>
        </p:nvSpPr>
        <p:spPr>
          <a:xfrm>
            <a:off x="9604311" y="4040155"/>
            <a:ext cx="436983" cy="401216"/>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úsculo, Seitai, Estiramiento imagen png - imagen transparente descarga  gratuita" id="264" name="Google Shape;264;gf6fca4853d_0_64"/>
          <p:cNvPicPr preferRelativeResize="0"/>
          <p:nvPr/>
        </p:nvPicPr>
        <p:blipFill rotWithShape="1">
          <a:blip r:embed="rId4">
            <a:alphaModFix/>
          </a:blip>
          <a:srcRect b="0" l="0" r="0" t="0"/>
          <a:stretch/>
        </p:blipFill>
        <p:spPr>
          <a:xfrm>
            <a:off x="4596266" y="2389402"/>
            <a:ext cx="1182142" cy="761825"/>
          </a:xfrm>
          <a:prstGeom prst="rect">
            <a:avLst/>
          </a:prstGeom>
          <a:noFill/>
          <a:ln>
            <a:noFill/>
          </a:ln>
        </p:spPr>
      </p:pic>
      <p:pic>
        <p:nvPicPr>
          <p:cNvPr descr="pérdida de apetito icono de color rgb. restricción de alimentos para la  dieta. síntoma de insolación." id="265" name="Google Shape;265;gf6fca4853d_0_64"/>
          <p:cNvPicPr preferRelativeResize="0"/>
          <p:nvPr/>
        </p:nvPicPr>
        <p:blipFill rotWithShape="1">
          <a:blip r:embed="rId5">
            <a:alphaModFix/>
          </a:blip>
          <a:srcRect b="0" l="0" r="0" t="0"/>
          <a:stretch/>
        </p:blipFill>
        <p:spPr>
          <a:xfrm>
            <a:off x="4596024" y="2817423"/>
            <a:ext cx="1198613" cy="1198613"/>
          </a:xfrm>
          <a:prstGeom prst="rect">
            <a:avLst/>
          </a:prstGeom>
          <a:noFill/>
          <a:ln>
            <a:noFill/>
          </a:ln>
        </p:spPr>
      </p:pic>
      <p:pic>
        <p:nvPicPr>
          <p:cNvPr descr="Dibujo de Sistema digestivo pintado por Kjdfshiudf en Dibujos.net el día  13-08-15 a las 19:29:56. Imprime, pinta o colorea tus propios dibujos!" id="266" name="Google Shape;266;gf6fca4853d_0_64"/>
          <p:cNvPicPr preferRelativeResize="0"/>
          <p:nvPr/>
        </p:nvPicPr>
        <p:blipFill rotWithShape="1">
          <a:blip r:embed="rId6">
            <a:alphaModFix/>
          </a:blip>
          <a:srcRect b="0" l="0" r="0" t="0"/>
          <a:stretch/>
        </p:blipFill>
        <p:spPr>
          <a:xfrm>
            <a:off x="4681508" y="3823334"/>
            <a:ext cx="905268" cy="709127"/>
          </a:xfrm>
          <a:prstGeom prst="rect">
            <a:avLst/>
          </a:prstGeom>
          <a:noFill/>
          <a:ln>
            <a:noFill/>
          </a:ln>
        </p:spPr>
      </p:pic>
      <p:pic>
        <p:nvPicPr>
          <p:cNvPr descr="Qué es la Prueba de Esfuerzo? | Hospital Clínic Barcelona" id="267" name="Google Shape;267;gf6fca4853d_0_64"/>
          <p:cNvPicPr preferRelativeResize="0"/>
          <p:nvPr/>
        </p:nvPicPr>
        <p:blipFill rotWithShape="1">
          <a:blip r:embed="rId7">
            <a:alphaModFix/>
          </a:blip>
          <a:srcRect b="0" l="0" r="0" t="0"/>
          <a:stretch/>
        </p:blipFill>
        <p:spPr>
          <a:xfrm>
            <a:off x="3848331" y="4441036"/>
            <a:ext cx="1500080" cy="811764"/>
          </a:xfrm>
          <a:prstGeom prst="rect">
            <a:avLst/>
          </a:prstGeom>
          <a:noFill/>
          <a:ln>
            <a:noFill/>
          </a:ln>
        </p:spPr>
      </p:pic>
      <p:pic>
        <p:nvPicPr>
          <p:cNvPr descr="Ilustración de Dibujos De Animados Símbolo Energía De Rayo y más Vectores  Libres de Derechos de Autoridad - iStock" id="268" name="Google Shape;268;gf6fca4853d_0_64"/>
          <p:cNvPicPr preferRelativeResize="0"/>
          <p:nvPr/>
        </p:nvPicPr>
        <p:blipFill rotWithShape="1">
          <a:blip r:embed="rId8">
            <a:alphaModFix/>
          </a:blip>
          <a:srcRect b="0" l="0" r="0" t="0"/>
          <a:stretch/>
        </p:blipFill>
        <p:spPr>
          <a:xfrm rot="963670">
            <a:off x="4561922" y="5185867"/>
            <a:ext cx="1030172" cy="10301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500"/>
                                        <p:tgtEl>
                                          <p:spTgt spid="2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p:nvPr/>
        </p:nvSpPr>
        <p:spPr>
          <a:xfrm>
            <a:off x="0" y="1"/>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74" name="Google Shape;274;p26"/>
          <p:cNvPicPr preferRelativeResize="0"/>
          <p:nvPr/>
        </p:nvPicPr>
        <p:blipFill rotWithShape="1">
          <a:blip r:embed="rId3">
            <a:alphaModFix/>
          </a:blip>
          <a:srcRect b="0" l="0" r="78647" t="0"/>
          <a:stretch/>
        </p:blipFill>
        <p:spPr>
          <a:xfrm>
            <a:off x="123620" y="5222806"/>
            <a:ext cx="1347775" cy="1411205"/>
          </a:xfrm>
          <a:prstGeom prst="rect">
            <a:avLst/>
          </a:prstGeom>
          <a:noFill/>
          <a:ln>
            <a:noFill/>
          </a:ln>
        </p:spPr>
      </p:pic>
      <p:sp>
        <p:nvSpPr>
          <p:cNvPr id="275" name="Google Shape;275;p26"/>
          <p:cNvSpPr txBox="1"/>
          <p:nvPr/>
        </p:nvSpPr>
        <p:spPr>
          <a:xfrm rot="-5400000">
            <a:off x="-1705309" y="2543585"/>
            <a:ext cx="500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pic>
        <p:nvPicPr>
          <p:cNvPr descr="👤 Silueta de una persona Emoji — Significado, copiar y pegar, combinaciónes" id="276" name="Google Shape;276;p26"/>
          <p:cNvPicPr preferRelativeResize="0"/>
          <p:nvPr/>
        </p:nvPicPr>
        <p:blipFill rotWithShape="1">
          <a:blip r:embed="rId4">
            <a:alphaModFix/>
          </a:blip>
          <a:srcRect b="0" l="0" r="0" t="0"/>
          <a:stretch/>
        </p:blipFill>
        <p:spPr>
          <a:xfrm>
            <a:off x="1893389" y="438540"/>
            <a:ext cx="2770975" cy="2770975"/>
          </a:xfrm>
          <a:prstGeom prst="rect">
            <a:avLst/>
          </a:prstGeom>
          <a:noFill/>
          <a:ln>
            <a:noFill/>
          </a:ln>
        </p:spPr>
      </p:pic>
      <p:pic>
        <p:nvPicPr>
          <p:cNvPr descr="👤 Silueta de una persona Emoji — Significado, copiar y pegar, combinaciónes" id="277" name="Google Shape;277;p26"/>
          <p:cNvPicPr preferRelativeResize="0"/>
          <p:nvPr/>
        </p:nvPicPr>
        <p:blipFill rotWithShape="1">
          <a:blip r:embed="rId5">
            <a:alphaModFix/>
          </a:blip>
          <a:srcRect b="0" l="0" r="0" t="0"/>
          <a:stretch/>
        </p:blipFill>
        <p:spPr>
          <a:xfrm>
            <a:off x="1893389" y="3821343"/>
            <a:ext cx="2770975" cy="2770975"/>
          </a:xfrm>
          <a:prstGeom prst="rect">
            <a:avLst/>
          </a:prstGeom>
          <a:noFill/>
          <a:ln>
            <a:noFill/>
          </a:ln>
        </p:spPr>
      </p:pic>
      <p:sp>
        <p:nvSpPr>
          <p:cNvPr id="278" name="Google Shape;278;p26"/>
          <p:cNvSpPr txBox="1"/>
          <p:nvPr/>
        </p:nvSpPr>
        <p:spPr>
          <a:xfrm>
            <a:off x="4962653" y="361607"/>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Pérdida de Peso</a:t>
            </a:r>
            <a:endParaRPr b="0" i="0" sz="1400" u="none" cap="none" strike="noStrike">
              <a:solidFill>
                <a:srgbClr val="000000"/>
              </a:solidFill>
              <a:latin typeface="Arial"/>
              <a:ea typeface="Arial"/>
              <a:cs typeface="Arial"/>
              <a:sym typeface="Arial"/>
            </a:endParaRPr>
          </a:p>
        </p:txBody>
      </p:sp>
      <p:sp>
        <p:nvSpPr>
          <p:cNvPr id="279" name="Google Shape;279;p26"/>
          <p:cNvSpPr txBox="1"/>
          <p:nvPr/>
        </p:nvSpPr>
        <p:spPr>
          <a:xfrm>
            <a:off x="4962653" y="957778"/>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Cambios en la Ingesta</a:t>
            </a:r>
            <a:endParaRPr b="0" i="0" sz="2000" u="none" cap="none" strike="noStrike">
              <a:solidFill>
                <a:srgbClr val="000000"/>
              </a:solidFill>
              <a:latin typeface="Arial"/>
              <a:ea typeface="Arial"/>
              <a:cs typeface="Arial"/>
              <a:sym typeface="Arial"/>
            </a:endParaRPr>
          </a:p>
        </p:txBody>
      </p:sp>
      <p:sp>
        <p:nvSpPr>
          <p:cNvPr id="280" name="Google Shape;280;p26"/>
          <p:cNvSpPr txBox="1"/>
          <p:nvPr/>
        </p:nvSpPr>
        <p:spPr>
          <a:xfrm>
            <a:off x="4962653" y="1548362"/>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Síntomas GI</a:t>
            </a:r>
            <a:endParaRPr b="0" i="0" sz="2000" u="none" cap="none" strike="noStrike">
              <a:solidFill>
                <a:srgbClr val="000000"/>
              </a:solidFill>
              <a:latin typeface="Arial"/>
              <a:ea typeface="Arial"/>
              <a:cs typeface="Arial"/>
              <a:sym typeface="Arial"/>
            </a:endParaRPr>
          </a:p>
        </p:txBody>
      </p:sp>
      <p:sp>
        <p:nvSpPr>
          <p:cNvPr id="281" name="Google Shape;281;p26"/>
          <p:cNvSpPr txBox="1"/>
          <p:nvPr/>
        </p:nvSpPr>
        <p:spPr>
          <a:xfrm>
            <a:off x="4962653" y="2138098"/>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Capacidad funcional</a:t>
            </a:r>
            <a:endParaRPr b="0" i="0" sz="2000" u="none" cap="none" strike="noStrike">
              <a:solidFill>
                <a:srgbClr val="000000"/>
              </a:solidFill>
              <a:latin typeface="Arial"/>
              <a:ea typeface="Arial"/>
              <a:cs typeface="Arial"/>
              <a:sym typeface="Arial"/>
            </a:endParaRPr>
          </a:p>
        </p:txBody>
      </p:sp>
      <p:sp>
        <p:nvSpPr>
          <p:cNvPr id="282" name="Google Shape;282;p26"/>
          <p:cNvSpPr txBox="1"/>
          <p:nvPr/>
        </p:nvSpPr>
        <p:spPr>
          <a:xfrm>
            <a:off x="4962652" y="2739819"/>
            <a:ext cx="3674671" cy="572331"/>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Aumento de las demandas MTB</a:t>
            </a:r>
            <a:endParaRPr b="0" i="0" sz="1400" u="none" cap="none" strike="noStrike">
              <a:solidFill>
                <a:srgbClr val="000000"/>
              </a:solidFill>
              <a:latin typeface="Arial"/>
              <a:ea typeface="Arial"/>
              <a:cs typeface="Arial"/>
              <a:sym typeface="Arial"/>
            </a:endParaRPr>
          </a:p>
        </p:txBody>
      </p:sp>
      <p:sp>
        <p:nvSpPr>
          <p:cNvPr id="283" name="Google Shape;283;p26"/>
          <p:cNvSpPr txBox="1"/>
          <p:nvPr/>
        </p:nvSpPr>
        <p:spPr>
          <a:xfrm>
            <a:off x="2746160" y="1222146"/>
            <a:ext cx="1129004" cy="70788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ES" sz="4000" u="none" cap="none" strike="noStrike">
                <a:solidFill>
                  <a:srgbClr val="000000"/>
                </a:solidFill>
                <a:latin typeface="Arial"/>
                <a:ea typeface="Arial"/>
                <a:cs typeface="Arial"/>
                <a:sym typeface="Arial"/>
              </a:rPr>
              <a:t>GC</a:t>
            </a:r>
            <a:endParaRPr b="1" i="0" sz="4000" u="none" cap="none" strike="noStrike">
              <a:solidFill>
                <a:srgbClr val="000000"/>
              </a:solidFill>
              <a:latin typeface="Arial"/>
              <a:ea typeface="Arial"/>
              <a:cs typeface="Arial"/>
              <a:sym typeface="Arial"/>
            </a:endParaRPr>
          </a:p>
        </p:txBody>
      </p:sp>
      <p:sp>
        <p:nvSpPr>
          <p:cNvPr id="284" name="Google Shape;284;p26"/>
          <p:cNvSpPr/>
          <p:nvPr/>
        </p:nvSpPr>
        <p:spPr>
          <a:xfrm>
            <a:off x="7968344" y="1000065"/>
            <a:ext cx="1922385" cy="1455575"/>
          </a:xfrm>
          <a:prstGeom prst="ellipse">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800" u="none" cap="none" strike="noStrike">
                <a:solidFill>
                  <a:schemeClr val="dk1"/>
                </a:solidFill>
                <a:latin typeface="Arial"/>
                <a:ea typeface="Arial"/>
                <a:cs typeface="Arial"/>
                <a:sym typeface="Arial"/>
              </a:rPr>
              <a:t>VGS:B</a:t>
            </a:r>
            <a:endParaRPr b="1" i="0" sz="2800" u="none" cap="none" strike="noStrike">
              <a:solidFill>
                <a:schemeClr val="dk1"/>
              </a:solidFill>
              <a:latin typeface="Arial"/>
              <a:ea typeface="Arial"/>
              <a:cs typeface="Arial"/>
              <a:sym typeface="Arial"/>
            </a:endParaRPr>
          </a:p>
        </p:txBody>
      </p:sp>
      <p:sp>
        <p:nvSpPr>
          <p:cNvPr id="285" name="Google Shape;285;p26"/>
          <p:cNvSpPr txBox="1"/>
          <p:nvPr/>
        </p:nvSpPr>
        <p:spPr>
          <a:xfrm>
            <a:off x="4962653" y="3821343"/>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Pérdida de Peso</a:t>
            </a:r>
            <a:endParaRPr b="0" i="0" sz="1400" u="none" cap="none" strike="noStrike">
              <a:solidFill>
                <a:srgbClr val="000000"/>
              </a:solidFill>
              <a:latin typeface="Arial"/>
              <a:ea typeface="Arial"/>
              <a:cs typeface="Arial"/>
              <a:sym typeface="Arial"/>
            </a:endParaRPr>
          </a:p>
        </p:txBody>
      </p:sp>
      <p:sp>
        <p:nvSpPr>
          <p:cNvPr id="286" name="Google Shape;286;p26"/>
          <p:cNvSpPr txBox="1"/>
          <p:nvPr/>
        </p:nvSpPr>
        <p:spPr>
          <a:xfrm>
            <a:off x="4962652" y="4417619"/>
            <a:ext cx="2899580" cy="528736"/>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Cambios en la Ingesta</a:t>
            </a:r>
            <a:endParaRPr b="0" i="0" sz="2000" u="none" cap="none" strike="noStrike">
              <a:solidFill>
                <a:srgbClr val="000000"/>
              </a:solidFill>
              <a:latin typeface="Arial"/>
              <a:ea typeface="Arial"/>
              <a:cs typeface="Arial"/>
              <a:sym typeface="Arial"/>
            </a:endParaRPr>
          </a:p>
        </p:txBody>
      </p:sp>
      <p:sp>
        <p:nvSpPr>
          <p:cNvPr id="287" name="Google Shape;287;p26"/>
          <p:cNvSpPr txBox="1"/>
          <p:nvPr/>
        </p:nvSpPr>
        <p:spPr>
          <a:xfrm>
            <a:off x="4962652" y="4998866"/>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Síntomas GI</a:t>
            </a:r>
            <a:endParaRPr b="0" i="0" sz="2000" u="none" cap="none" strike="noStrike">
              <a:solidFill>
                <a:srgbClr val="000000"/>
              </a:solidFill>
              <a:latin typeface="Arial"/>
              <a:ea typeface="Arial"/>
              <a:cs typeface="Arial"/>
              <a:sym typeface="Arial"/>
            </a:endParaRPr>
          </a:p>
        </p:txBody>
      </p:sp>
      <p:sp>
        <p:nvSpPr>
          <p:cNvPr id="288" name="Google Shape;288;p26"/>
          <p:cNvSpPr txBox="1"/>
          <p:nvPr/>
        </p:nvSpPr>
        <p:spPr>
          <a:xfrm>
            <a:off x="4962652" y="5625011"/>
            <a:ext cx="2899580" cy="533434"/>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Capacidad funcional</a:t>
            </a:r>
            <a:endParaRPr b="0" i="0" sz="2000" u="none" cap="none" strike="noStrike">
              <a:solidFill>
                <a:srgbClr val="000000"/>
              </a:solidFill>
              <a:latin typeface="Arial"/>
              <a:ea typeface="Arial"/>
              <a:cs typeface="Arial"/>
              <a:sym typeface="Arial"/>
            </a:endParaRPr>
          </a:p>
        </p:txBody>
      </p:sp>
      <p:sp>
        <p:nvSpPr>
          <p:cNvPr id="289" name="Google Shape;289;p26"/>
          <p:cNvSpPr txBox="1"/>
          <p:nvPr/>
        </p:nvSpPr>
        <p:spPr>
          <a:xfrm>
            <a:off x="4962651" y="6205038"/>
            <a:ext cx="3674671" cy="572331"/>
          </a:xfrm>
          <a:prstGeom prst="rect">
            <a:avLst/>
          </a:prstGeom>
          <a:solidFill>
            <a:srgbClr val="D5DBE5"/>
          </a:solid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Aumento de las demandas MTB</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7968344" y="4402360"/>
            <a:ext cx="1922385" cy="1455575"/>
          </a:xfrm>
          <a:prstGeom prst="ellipse">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800" u="none" cap="none" strike="noStrike">
                <a:solidFill>
                  <a:schemeClr val="dk1"/>
                </a:solidFill>
                <a:latin typeface="Arial"/>
                <a:ea typeface="Arial"/>
                <a:cs typeface="Arial"/>
                <a:sym typeface="Arial"/>
              </a:rPr>
              <a:t>VGS:B</a:t>
            </a:r>
            <a:endParaRPr b="1" i="0" sz="2800" u="none" cap="none" strike="noStrike">
              <a:solidFill>
                <a:schemeClr val="dk1"/>
              </a:solidFill>
              <a:latin typeface="Arial"/>
              <a:ea typeface="Arial"/>
              <a:cs typeface="Arial"/>
              <a:sym typeface="Arial"/>
            </a:endParaRPr>
          </a:p>
        </p:txBody>
      </p:sp>
      <p:sp>
        <p:nvSpPr>
          <p:cNvPr id="291" name="Google Shape;291;p26"/>
          <p:cNvSpPr txBox="1"/>
          <p:nvPr/>
        </p:nvSpPr>
        <p:spPr>
          <a:xfrm>
            <a:off x="2746160" y="4592412"/>
            <a:ext cx="1129004" cy="70788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ES" sz="4000" u="none" cap="none" strike="noStrike">
                <a:solidFill>
                  <a:srgbClr val="000000"/>
                </a:solidFill>
                <a:latin typeface="Arial"/>
                <a:ea typeface="Arial"/>
                <a:cs typeface="Arial"/>
                <a:sym typeface="Arial"/>
              </a:rPr>
              <a:t>ÑN</a:t>
            </a:r>
            <a:endParaRPr b="1" i="0" sz="4000" u="none" cap="none" strike="noStrike">
              <a:solidFill>
                <a:srgbClr val="000000"/>
              </a:solidFill>
              <a:latin typeface="Arial"/>
              <a:ea typeface="Arial"/>
              <a:cs typeface="Arial"/>
              <a:sym typeface="Arial"/>
            </a:endParaRPr>
          </a:p>
        </p:txBody>
      </p:sp>
      <p:cxnSp>
        <p:nvCxnSpPr>
          <p:cNvPr id="292" name="Google Shape;292;p26"/>
          <p:cNvCxnSpPr/>
          <p:nvPr/>
        </p:nvCxnSpPr>
        <p:spPr>
          <a:xfrm>
            <a:off x="1754155" y="3498980"/>
            <a:ext cx="10198359" cy="0"/>
          </a:xfrm>
          <a:prstGeom prst="straightConnector1">
            <a:avLst/>
          </a:prstGeom>
          <a:noFill/>
          <a:ln cap="flat" cmpd="sng" w="57150">
            <a:solidFill>
              <a:srgbClr val="3E6EC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500"/>
                                        <p:tgtEl>
                                          <p:spTgt spid="2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500"/>
                                        <p:tgtEl>
                                          <p:spTgt spid="2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98" name="Google Shape;298;p5"/>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299" name="Google Shape;299;p5"/>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00" name="Google Shape;300;p5"/>
          <p:cNvSpPr txBox="1"/>
          <p:nvPr/>
        </p:nvSpPr>
        <p:spPr>
          <a:xfrm>
            <a:off x="2069358" y="354744"/>
            <a:ext cx="820766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DISEÑO DE PLAN DE ALIMENTACIÓN </a:t>
            </a:r>
            <a:endParaRPr b="1" i="0" sz="4000" u="none" cap="none" strike="noStrike">
              <a:solidFill>
                <a:schemeClr val="dk1"/>
              </a:solidFill>
              <a:latin typeface="Calibri"/>
              <a:ea typeface="Calibri"/>
              <a:cs typeface="Calibri"/>
              <a:sym typeface="Calibri"/>
            </a:endParaRPr>
          </a:p>
        </p:txBody>
      </p:sp>
      <p:sp>
        <p:nvSpPr>
          <p:cNvPr id="301" name="Google Shape;301;p5"/>
          <p:cNvSpPr txBox="1"/>
          <p:nvPr/>
        </p:nvSpPr>
        <p:spPr>
          <a:xfrm>
            <a:off x="2069357" y="1278495"/>
            <a:ext cx="5265000" cy="10156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2000" u="none" cap="none" strike="noStrike">
                <a:solidFill>
                  <a:srgbClr val="2F5496"/>
                </a:solidFill>
                <a:highlight>
                  <a:srgbClr val="FFFF00"/>
                </a:highlight>
                <a:latin typeface="Calibri"/>
                <a:ea typeface="Calibri"/>
                <a:cs typeface="Calibri"/>
                <a:sym typeface="Calibri"/>
              </a:rPr>
              <a:t>REQUERIMIENTO NUTRICIONAL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2000" u="none" cap="none" strike="noStrike">
                <a:solidFill>
                  <a:schemeClr val="dk1"/>
                </a:solidFill>
                <a:latin typeface="Calibri"/>
                <a:ea typeface="Calibri"/>
                <a:cs typeface="Calibri"/>
                <a:sym typeface="Calibri"/>
              </a:rPr>
              <a:t>IMC &lt;30 = 25 calorías PA/1,2 gr de proteínas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2000" u="none" cap="none" strike="noStrike">
                <a:solidFill>
                  <a:schemeClr val="dk1"/>
                </a:solidFill>
                <a:latin typeface="Calibri"/>
                <a:ea typeface="Calibri"/>
                <a:cs typeface="Calibri"/>
                <a:sym typeface="Calibri"/>
              </a:rPr>
              <a:t>IMC &gt;30= 11 calorías PA/2 gr de proteínas</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a:off x="7129223" y="1280583"/>
            <a:ext cx="4621280" cy="3945456"/>
          </a:xfrm>
          <a:prstGeom prst="irregularSeal1">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Calibri"/>
                <a:ea typeface="Calibri"/>
                <a:cs typeface="Calibri"/>
                <a:sym typeface="Calibri"/>
              </a:rPr>
              <a:t>NUNCA RETIRAR LA SONDA DE ALIMENTACIÓN</a:t>
            </a:r>
            <a:endParaRPr b="1" i="0" sz="1800" u="none" cap="none" strike="noStrike">
              <a:solidFill>
                <a:schemeClr val="lt1"/>
              </a:solidFill>
              <a:latin typeface="Calibri"/>
              <a:ea typeface="Calibri"/>
              <a:cs typeface="Calibri"/>
              <a:sym typeface="Calibri"/>
            </a:endParaRPr>
          </a:p>
        </p:txBody>
      </p:sp>
      <p:sp>
        <p:nvSpPr>
          <p:cNvPr id="303" name="Google Shape;303;p5"/>
          <p:cNvSpPr txBox="1"/>
          <p:nvPr/>
        </p:nvSpPr>
        <p:spPr>
          <a:xfrm>
            <a:off x="2069357" y="4652354"/>
            <a:ext cx="6776063" cy="17850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2000" u="none" cap="none" strike="noStrike">
                <a:solidFill>
                  <a:srgbClr val="2F5496"/>
                </a:solidFill>
                <a:highlight>
                  <a:srgbClr val="FFFF00"/>
                </a:highlight>
                <a:latin typeface="Calibri"/>
                <a:ea typeface="Calibri"/>
                <a:cs typeface="Calibri"/>
                <a:sym typeface="Calibri"/>
              </a:rPr>
              <a:t>BARRERAS PARA INGESTAS ADECUADAS DE ALIMENTOS:</a:t>
            </a:r>
            <a:endParaRPr b="1" i="0" sz="2000" u="none" cap="none" strike="noStrike">
              <a:solidFill>
                <a:srgbClr val="2F5496"/>
              </a:solidFill>
              <a:highlight>
                <a:srgbClr val="FFFF00"/>
              </a:highlight>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Falta de apetito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Náuseas, vómitos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No le gusta la comida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Dificultad de masticación deglución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Estado mental cognitivo</a:t>
            </a:r>
            <a:endParaRPr b="0" i="0" sz="1400" u="none" cap="none" strike="noStrike">
              <a:solidFill>
                <a:srgbClr val="000000"/>
              </a:solidFill>
              <a:latin typeface="Arial"/>
              <a:ea typeface="Arial"/>
              <a:cs typeface="Arial"/>
              <a:sym typeface="Arial"/>
            </a:endParaRPr>
          </a:p>
        </p:txBody>
      </p:sp>
      <p:pic>
        <p:nvPicPr>
          <p:cNvPr id="304" name="Google Shape;304;p5"/>
          <p:cNvPicPr preferRelativeResize="0"/>
          <p:nvPr/>
        </p:nvPicPr>
        <p:blipFill rotWithShape="1">
          <a:blip r:embed="rId4">
            <a:alphaModFix/>
          </a:blip>
          <a:srcRect b="0" l="0" r="0" t="0"/>
          <a:stretch/>
        </p:blipFill>
        <p:spPr>
          <a:xfrm>
            <a:off x="2141290" y="2241946"/>
            <a:ext cx="2374727" cy="1248842"/>
          </a:xfrm>
          <a:prstGeom prst="rect">
            <a:avLst/>
          </a:prstGeom>
          <a:noFill/>
          <a:ln>
            <a:noFill/>
          </a:ln>
        </p:spPr>
      </p:pic>
      <p:pic>
        <p:nvPicPr>
          <p:cNvPr id="305" name="Google Shape;305;p5"/>
          <p:cNvPicPr preferRelativeResize="0"/>
          <p:nvPr/>
        </p:nvPicPr>
        <p:blipFill rotWithShape="1">
          <a:blip r:embed="rId5">
            <a:alphaModFix/>
          </a:blip>
          <a:srcRect b="0" l="0" r="0" t="0"/>
          <a:stretch/>
        </p:blipFill>
        <p:spPr>
          <a:xfrm>
            <a:off x="4811474" y="2319481"/>
            <a:ext cx="1930659" cy="1373679"/>
          </a:xfrm>
          <a:prstGeom prst="rect">
            <a:avLst/>
          </a:prstGeom>
          <a:noFill/>
          <a:ln>
            <a:noFill/>
          </a:ln>
        </p:spPr>
      </p:pic>
      <p:pic>
        <p:nvPicPr>
          <p:cNvPr id="306" name="Google Shape;306;p5"/>
          <p:cNvPicPr preferRelativeResize="0"/>
          <p:nvPr/>
        </p:nvPicPr>
        <p:blipFill rotWithShape="1">
          <a:blip r:embed="rId6">
            <a:alphaModFix/>
          </a:blip>
          <a:srcRect b="0" l="0" r="0" t="0"/>
          <a:stretch/>
        </p:blipFill>
        <p:spPr>
          <a:xfrm>
            <a:off x="2431270" y="3476091"/>
            <a:ext cx="2084747" cy="1072346"/>
          </a:xfrm>
          <a:prstGeom prst="rect">
            <a:avLst/>
          </a:prstGeom>
          <a:noFill/>
          <a:ln>
            <a:noFill/>
          </a:ln>
        </p:spPr>
      </p:pic>
      <p:sp>
        <p:nvSpPr>
          <p:cNvPr id="307" name="Google Shape;307;p5"/>
          <p:cNvSpPr txBox="1"/>
          <p:nvPr/>
        </p:nvSpPr>
        <p:spPr>
          <a:xfrm>
            <a:off x="6811346" y="5369735"/>
            <a:ext cx="5257033" cy="923289"/>
          </a:xfrm>
          <a:prstGeom prst="rect">
            <a:avLst/>
          </a:prstGeom>
          <a:solidFill>
            <a:srgbClr val="D8E2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PROMEDIO DE TIEMPO PARA INICIO DE UNA ALIMENTACIÓN POR VÍA ORAL ES DE 76 HS POST EXTUBACIÓN = 3,1 DÍAS.</a:t>
            </a:r>
            <a:endParaRPr b="1"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2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2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2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500"/>
                                        <p:tgtEl>
                                          <p:spTgt spid="3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13" name="Google Shape;313;p41"/>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14" name="Google Shape;314;p41"/>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pic>
        <p:nvPicPr>
          <p:cNvPr id="315" name="Google Shape;315;p41"/>
          <p:cNvPicPr preferRelativeResize="0"/>
          <p:nvPr/>
        </p:nvPicPr>
        <p:blipFill rotWithShape="1">
          <a:blip r:embed="rId4">
            <a:alphaModFix/>
          </a:blip>
          <a:srcRect b="37143" l="8175" r="13214" t="12381"/>
          <a:stretch/>
        </p:blipFill>
        <p:spPr>
          <a:xfrm>
            <a:off x="3540754" y="261347"/>
            <a:ext cx="6265201" cy="64566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21" name="Google Shape;321;p4"/>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22" name="Google Shape;322;p4"/>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23" name="Google Shape;323;p4"/>
          <p:cNvSpPr txBox="1"/>
          <p:nvPr/>
        </p:nvSpPr>
        <p:spPr>
          <a:xfrm>
            <a:off x="1945738" y="317535"/>
            <a:ext cx="852147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TRANSICIÓN NUTRICIONAL EFECTIVA</a:t>
            </a:r>
            <a:endParaRPr b="1" i="0" sz="4000" u="none" cap="none" strike="noStrike">
              <a:solidFill>
                <a:schemeClr val="dk1"/>
              </a:solidFill>
              <a:latin typeface="Calibri"/>
              <a:ea typeface="Calibri"/>
              <a:cs typeface="Calibri"/>
              <a:sym typeface="Calibri"/>
            </a:endParaRPr>
          </a:p>
        </p:txBody>
      </p:sp>
      <p:sp>
        <p:nvSpPr>
          <p:cNvPr id="324" name="Google Shape;324;p4"/>
          <p:cNvSpPr txBox="1"/>
          <p:nvPr/>
        </p:nvSpPr>
        <p:spPr>
          <a:xfrm>
            <a:off x="1993472" y="1228315"/>
            <a:ext cx="2995835"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1" i="0" lang="es-ES" sz="2000" u="none" cap="none" strike="noStrike">
                <a:solidFill>
                  <a:srgbClr val="000000"/>
                </a:solidFill>
                <a:latin typeface="Calibri"/>
                <a:ea typeface="Calibri"/>
                <a:cs typeface="Calibri"/>
                <a:sym typeface="Calibri"/>
              </a:rPr>
              <a:t>EL 50%DE LOS PACIENTES CON &gt; 48HS EN ARM </a:t>
            </a:r>
            <a:endParaRPr b="1" i="0" sz="2000" u="none" cap="none" strike="noStrike">
              <a:solidFill>
                <a:schemeClr val="dk1"/>
              </a:solidFill>
              <a:latin typeface="Calibri"/>
              <a:ea typeface="Calibri"/>
              <a:cs typeface="Calibri"/>
              <a:sym typeface="Calibri"/>
            </a:endParaRPr>
          </a:p>
        </p:txBody>
      </p:sp>
      <p:sp>
        <p:nvSpPr>
          <p:cNvPr id="325" name="Google Shape;325;p4"/>
          <p:cNvSpPr/>
          <p:nvPr/>
        </p:nvSpPr>
        <p:spPr>
          <a:xfrm>
            <a:off x="5259791" y="1438304"/>
            <a:ext cx="1766112" cy="31724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4"/>
          <p:cNvSpPr txBox="1"/>
          <p:nvPr/>
        </p:nvSpPr>
        <p:spPr>
          <a:xfrm>
            <a:off x="7340898" y="1243001"/>
            <a:ext cx="3270300" cy="707846"/>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VAN A TENER TRASTORNOS DEGLUTORIOS</a:t>
            </a:r>
            <a:endParaRPr b="1" i="0" sz="2000" u="none" cap="none" strike="noStrike">
              <a:solidFill>
                <a:schemeClr val="dk1"/>
              </a:solidFill>
              <a:latin typeface="Calibri"/>
              <a:ea typeface="Calibri"/>
              <a:cs typeface="Calibri"/>
              <a:sym typeface="Calibri"/>
            </a:endParaRPr>
          </a:p>
        </p:txBody>
      </p:sp>
      <p:sp>
        <p:nvSpPr>
          <p:cNvPr id="327" name="Google Shape;327;p4"/>
          <p:cNvSpPr/>
          <p:nvPr/>
        </p:nvSpPr>
        <p:spPr>
          <a:xfrm>
            <a:off x="1676403" y="3186326"/>
            <a:ext cx="2316576" cy="1343608"/>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EVALUACIÓN DE INGESTAS</a:t>
            </a:r>
            <a:endParaRPr b="1" i="0" sz="2000" u="none" cap="none" strike="noStrike">
              <a:solidFill>
                <a:schemeClr val="lt1"/>
              </a:solidFill>
              <a:latin typeface="Calibri"/>
              <a:ea typeface="Calibri"/>
              <a:cs typeface="Calibri"/>
              <a:sym typeface="Calibri"/>
            </a:endParaRPr>
          </a:p>
        </p:txBody>
      </p:sp>
      <p:cxnSp>
        <p:nvCxnSpPr>
          <p:cNvPr id="328" name="Google Shape;328;p4"/>
          <p:cNvCxnSpPr/>
          <p:nvPr/>
        </p:nvCxnSpPr>
        <p:spPr>
          <a:xfrm>
            <a:off x="4149552" y="3875374"/>
            <a:ext cx="1399592" cy="0"/>
          </a:xfrm>
          <a:prstGeom prst="straightConnector1">
            <a:avLst/>
          </a:prstGeom>
          <a:noFill/>
          <a:ln cap="flat" cmpd="sng" w="57150">
            <a:solidFill>
              <a:schemeClr val="accent1"/>
            </a:solidFill>
            <a:prstDash val="solid"/>
            <a:miter lim="800000"/>
            <a:headEnd len="sm" w="sm" type="none"/>
            <a:tailEnd len="med" w="med" type="triangle"/>
          </a:ln>
        </p:spPr>
      </p:cxnSp>
      <p:sp>
        <p:nvSpPr>
          <p:cNvPr id="329" name="Google Shape;329;p4"/>
          <p:cNvSpPr/>
          <p:nvPr/>
        </p:nvSpPr>
        <p:spPr>
          <a:xfrm>
            <a:off x="5621738" y="3517036"/>
            <a:ext cx="1197014" cy="707876"/>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50 - 70%</a:t>
            </a:r>
            <a:endParaRPr b="1" i="0" sz="2000" u="none" cap="none" strike="noStrike">
              <a:solidFill>
                <a:schemeClr val="lt1"/>
              </a:solidFill>
              <a:latin typeface="Calibri"/>
              <a:ea typeface="Calibri"/>
              <a:cs typeface="Calibri"/>
              <a:sym typeface="Calibri"/>
            </a:endParaRPr>
          </a:p>
        </p:txBody>
      </p:sp>
      <p:cxnSp>
        <p:nvCxnSpPr>
          <p:cNvPr id="330" name="Google Shape;330;p4"/>
          <p:cNvCxnSpPr/>
          <p:nvPr/>
        </p:nvCxnSpPr>
        <p:spPr>
          <a:xfrm>
            <a:off x="6902731" y="3870974"/>
            <a:ext cx="877078" cy="0"/>
          </a:xfrm>
          <a:prstGeom prst="straightConnector1">
            <a:avLst/>
          </a:prstGeom>
          <a:noFill/>
          <a:ln cap="flat" cmpd="sng" w="57150">
            <a:solidFill>
              <a:schemeClr val="accent1"/>
            </a:solidFill>
            <a:prstDash val="solid"/>
            <a:miter lim="800000"/>
            <a:headEnd len="sm" w="sm" type="none"/>
            <a:tailEnd len="med" w="med" type="triangle"/>
          </a:ln>
        </p:spPr>
      </p:cxnSp>
      <p:sp>
        <p:nvSpPr>
          <p:cNvPr id="331" name="Google Shape;331;p4"/>
          <p:cNvSpPr/>
          <p:nvPr/>
        </p:nvSpPr>
        <p:spPr>
          <a:xfrm>
            <a:off x="7862506" y="3504195"/>
            <a:ext cx="2052735" cy="70787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NE NOCTURNA</a:t>
            </a:r>
            <a:endParaRPr b="1" i="0" sz="2000" u="none" cap="none" strike="noStrike">
              <a:solidFill>
                <a:schemeClr val="lt1"/>
              </a:solidFill>
              <a:latin typeface="Calibri"/>
              <a:ea typeface="Calibri"/>
              <a:cs typeface="Calibri"/>
              <a:sym typeface="Calibri"/>
            </a:endParaRPr>
          </a:p>
        </p:txBody>
      </p:sp>
      <p:cxnSp>
        <p:nvCxnSpPr>
          <p:cNvPr id="332" name="Google Shape;332;p4"/>
          <p:cNvCxnSpPr/>
          <p:nvPr/>
        </p:nvCxnSpPr>
        <p:spPr>
          <a:xfrm>
            <a:off x="2754903" y="4634991"/>
            <a:ext cx="0" cy="774441"/>
          </a:xfrm>
          <a:prstGeom prst="straightConnector1">
            <a:avLst/>
          </a:prstGeom>
          <a:noFill/>
          <a:ln cap="flat" cmpd="sng" w="57150">
            <a:solidFill>
              <a:schemeClr val="accent1"/>
            </a:solidFill>
            <a:prstDash val="solid"/>
            <a:miter lim="800000"/>
            <a:headEnd len="sm" w="sm" type="none"/>
            <a:tailEnd len="med" w="med" type="triangle"/>
          </a:ln>
        </p:spPr>
      </p:cxnSp>
      <p:sp>
        <p:nvSpPr>
          <p:cNvPr id="333" name="Google Shape;333;p4"/>
          <p:cNvSpPr/>
          <p:nvPr/>
        </p:nvSpPr>
        <p:spPr>
          <a:xfrm>
            <a:off x="2096119" y="5559408"/>
            <a:ext cx="1261583" cy="564534"/>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70 – 80%</a:t>
            </a:r>
            <a:endParaRPr b="1" i="0" sz="2000" u="none" cap="none" strike="noStrike">
              <a:solidFill>
                <a:schemeClr val="lt1"/>
              </a:solidFill>
              <a:latin typeface="Calibri"/>
              <a:ea typeface="Calibri"/>
              <a:cs typeface="Calibri"/>
              <a:sym typeface="Calibri"/>
            </a:endParaRPr>
          </a:p>
        </p:txBody>
      </p:sp>
      <p:cxnSp>
        <p:nvCxnSpPr>
          <p:cNvPr id="334" name="Google Shape;334;p4"/>
          <p:cNvCxnSpPr/>
          <p:nvPr/>
        </p:nvCxnSpPr>
        <p:spPr>
          <a:xfrm>
            <a:off x="3491389" y="5841675"/>
            <a:ext cx="1007707" cy="0"/>
          </a:xfrm>
          <a:prstGeom prst="straightConnector1">
            <a:avLst/>
          </a:prstGeom>
          <a:noFill/>
          <a:ln cap="flat" cmpd="sng" w="57150">
            <a:solidFill>
              <a:schemeClr val="accent1"/>
            </a:solidFill>
            <a:prstDash val="solid"/>
            <a:miter lim="800000"/>
            <a:headEnd len="sm" w="sm" type="none"/>
            <a:tailEnd len="med" w="med" type="triangle"/>
          </a:ln>
        </p:spPr>
      </p:cxnSp>
      <p:sp>
        <p:nvSpPr>
          <p:cNvPr id="335" name="Google Shape;335;p4"/>
          <p:cNvSpPr/>
          <p:nvPr/>
        </p:nvSpPr>
        <p:spPr>
          <a:xfrm>
            <a:off x="4653923" y="5559408"/>
            <a:ext cx="1160106" cy="61105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SNO</a:t>
            </a:r>
            <a:endParaRPr b="1" i="0" sz="2000" u="none" cap="none" strike="noStrike">
              <a:solidFill>
                <a:schemeClr val="lt1"/>
              </a:solidFill>
              <a:latin typeface="Calibri"/>
              <a:ea typeface="Calibri"/>
              <a:cs typeface="Calibri"/>
              <a:sym typeface="Calibri"/>
            </a:endParaRPr>
          </a:p>
        </p:txBody>
      </p:sp>
      <p:cxnSp>
        <p:nvCxnSpPr>
          <p:cNvPr id="336" name="Google Shape;336;p4"/>
          <p:cNvCxnSpPr/>
          <p:nvPr/>
        </p:nvCxnSpPr>
        <p:spPr>
          <a:xfrm>
            <a:off x="7526073" y="5841675"/>
            <a:ext cx="874451" cy="0"/>
          </a:xfrm>
          <a:prstGeom prst="straightConnector1">
            <a:avLst/>
          </a:prstGeom>
          <a:noFill/>
          <a:ln cap="flat" cmpd="sng" w="57150">
            <a:solidFill>
              <a:schemeClr val="accent1"/>
            </a:solidFill>
            <a:prstDash val="solid"/>
            <a:miter lim="800000"/>
            <a:headEnd len="sm" w="sm" type="none"/>
            <a:tailEnd len="med" w="med" type="triangle"/>
          </a:ln>
        </p:spPr>
      </p:cxnSp>
      <p:sp>
        <p:nvSpPr>
          <p:cNvPr id="337" name="Google Shape;337;p4"/>
          <p:cNvSpPr txBox="1"/>
          <p:nvPr/>
        </p:nvSpPr>
        <p:spPr>
          <a:xfrm>
            <a:off x="8570198" y="4822535"/>
            <a:ext cx="3270300" cy="19389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Fraccionado</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Aumentar el aporte proteico/calórico</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Alejado de las comidas</a:t>
            </a:r>
            <a:endParaRPr b="1"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ES" sz="2000" u="none" cap="none" strike="noStrike">
                <a:solidFill>
                  <a:schemeClr val="dk1"/>
                </a:solidFill>
                <a:latin typeface="Calibri"/>
                <a:ea typeface="Calibri"/>
                <a:cs typeface="Calibri"/>
                <a:sym typeface="Calibri"/>
              </a:rPr>
              <a:t>No más de 2 o 3 x día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2000" u="none" cap="none" strike="noStrike">
              <a:solidFill>
                <a:schemeClr val="dk1"/>
              </a:solidFill>
              <a:latin typeface="Calibri"/>
              <a:ea typeface="Calibri"/>
              <a:cs typeface="Calibri"/>
              <a:sym typeface="Calibri"/>
            </a:endParaRPr>
          </a:p>
        </p:txBody>
      </p:sp>
      <p:sp>
        <p:nvSpPr>
          <p:cNvPr id="338" name="Google Shape;338;p4"/>
          <p:cNvSpPr txBox="1"/>
          <p:nvPr/>
        </p:nvSpPr>
        <p:spPr>
          <a:xfrm>
            <a:off x="6453190" y="6429396"/>
            <a:ext cx="5429288"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000000"/>
                </a:solidFill>
                <a:latin typeface="Arial"/>
                <a:ea typeface="Arial"/>
                <a:cs typeface="Arial"/>
                <a:sym typeface="Arial"/>
              </a:rPr>
              <a:t>Protocolo De Inicio De Alimentación En pacientes Recién Extubado, Junio 2015, Bogotá Colombia</a:t>
            </a:r>
            <a:endParaRPr b="0" i="0" sz="600" u="none" cap="none" strike="noStrike">
              <a:solidFill>
                <a:srgbClr val="000000"/>
              </a:solidFill>
              <a:latin typeface="Arial"/>
              <a:ea typeface="Arial"/>
              <a:cs typeface="Arial"/>
              <a:sym typeface="Arial"/>
            </a:endParaRPr>
          </a:p>
        </p:txBody>
      </p:sp>
      <p:pic>
        <p:nvPicPr>
          <p:cNvPr descr="icono de color rgb de tiempo de sueño. despertador. reloj con esfera  nocturna. cuenta regresiva para despertar por la mañana. descanso nocturno.  ilustración vectorial aislada. rutina diaria simple dibujo lineal relleno  2895179" id="339" name="Google Shape;339;p4"/>
          <p:cNvPicPr preferRelativeResize="0"/>
          <p:nvPr/>
        </p:nvPicPr>
        <p:blipFill rotWithShape="1">
          <a:blip r:embed="rId4">
            <a:alphaModFix/>
          </a:blip>
          <a:srcRect b="0" l="0" r="0" t="0"/>
          <a:stretch/>
        </p:blipFill>
        <p:spPr>
          <a:xfrm>
            <a:off x="9249009" y="2962393"/>
            <a:ext cx="2115429" cy="2115429"/>
          </a:xfrm>
          <a:prstGeom prst="rect">
            <a:avLst/>
          </a:prstGeom>
          <a:noFill/>
          <a:ln>
            <a:noFill/>
          </a:ln>
        </p:spPr>
      </p:pic>
      <p:pic>
        <p:nvPicPr>
          <p:cNvPr descr="La Alimentación - Consejos y recetas" id="340" name="Google Shape;340;p4"/>
          <p:cNvPicPr preferRelativeResize="0"/>
          <p:nvPr/>
        </p:nvPicPr>
        <p:blipFill rotWithShape="1">
          <a:blip r:embed="rId5">
            <a:alphaModFix/>
          </a:blip>
          <a:srcRect b="0" l="20892" r="27805" t="0"/>
          <a:stretch/>
        </p:blipFill>
        <p:spPr>
          <a:xfrm>
            <a:off x="5986336" y="5365451"/>
            <a:ext cx="1399593" cy="853120"/>
          </a:xfrm>
          <a:prstGeom prst="rect">
            <a:avLst/>
          </a:prstGeom>
          <a:noFill/>
          <a:ln>
            <a:noFill/>
          </a:ln>
        </p:spPr>
      </p:pic>
      <p:cxnSp>
        <p:nvCxnSpPr>
          <p:cNvPr id="341" name="Google Shape;341;p4"/>
          <p:cNvCxnSpPr>
            <a:stCxn id="327" idx="0"/>
          </p:cNvCxnSpPr>
          <p:nvPr/>
        </p:nvCxnSpPr>
        <p:spPr>
          <a:xfrm rot="10800000">
            <a:off x="2834691" y="2472626"/>
            <a:ext cx="0" cy="713700"/>
          </a:xfrm>
          <a:prstGeom prst="straightConnector1">
            <a:avLst/>
          </a:prstGeom>
          <a:noFill/>
          <a:ln cap="flat" cmpd="sng" w="57150">
            <a:solidFill>
              <a:srgbClr val="3E6EC2"/>
            </a:solidFill>
            <a:prstDash val="solid"/>
            <a:round/>
            <a:headEnd len="sm" w="sm" type="none"/>
            <a:tailEnd len="sm" w="sm" type="none"/>
          </a:ln>
        </p:spPr>
      </p:cxnSp>
      <p:cxnSp>
        <p:nvCxnSpPr>
          <p:cNvPr id="342" name="Google Shape;342;p4"/>
          <p:cNvCxnSpPr/>
          <p:nvPr/>
        </p:nvCxnSpPr>
        <p:spPr>
          <a:xfrm>
            <a:off x="2834691" y="2472612"/>
            <a:ext cx="1664405" cy="0"/>
          </a:xfrm>
          <a:prstGeom prst="straightConnector1">
            <a:avLst/>
          </a:prstGeom>
          <a:noFill/>
          <a:ln cap="flat" cmpd="sng" w="38100">
            <a:solidFill>
              <a:srgbClr val="3E6EC2"/>
            </a:solidFill>
            <a:prstDash val="solid"/>
            <a:round/>
            <a:headEnd len="sm" w="sm" type="none"/>
            <a:tailEnd len="med" w="med" type="triangle"/>
          </a:ln>
        </p:spPr>
      </p:cxnSp>
      <p:sp>
        <p:nvSpPr>
          <p:cNvPr id="343" name="Google Shape;343;p4"/>
          <p:cNvSpPr/>
          <p:nvPr/>
        </p:nvSpPr>
        <p:spPr>
          <a:xfrm>
            <a:off x="4653923" y="2267339"/>
            <a:ext cx="1160105" cy="578491"/>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ES" sz="2000" u="none" cap="none" strike="noStrike">
                <a:solidFill>
                  <a:schemeClr val="lt1"/>
                </a:solidFill>
                <a:latin typeface="Calibri"/>
                <a:ea typeface="Calibri"/>
                <a:cs typeface="Calibri"/>
                <a:sym typeface="Calibri"/>
              </a:rPr>
              <a:t>&lt; 50%</a:t>
            </a:r>
            <a:endParaRPr b="1" i="0" sz="2000" u="none" cap="none" strike="noStrike">
              <a:solidFill>
                <a:schemeClr val="lt1"/>
              </a:solidFill>
              <a:latin typeface="Calibri"/>
              <a:ea typeface="Calibri"/>
              <a:cs typeface="Calibri"/>
              <a:sym typeface="Calibri"/>
            </a:endParaRPr>
          </a:p>
        </p:txBody>
      </p:sp>
      <p:cxnSp>
        <p:nvCxnSpPr>
          <p:cNvPr id="344" name="Google Shape;344;p4"/>
          <p:cNvCxnSpPr>
            <a:stCxn id="343" idx="3"/>
          </p:cNvCxnSpPr>
          <p:nvPr/>
        </p:nvCxnSpPr>
        <p:spPr>
          <a:xfrm>
            <a:off x="5814028" y="2556585"/>
            <a:ext cx="915900" cy="0"/>
          </a:xfrm>
          <a:prstGeom prst="straightConnector1">
            <a:avLst/>
          </a:prstGeom>
          <a:noFill/>
          <a:ln cap="flat" cmpd="sng" w="38100">
            <a:solidFill>
              <a:srgbClr val="3E6EC2"/>
            </a:solidFill>
            <a:prstDash val="solid"/>
            <a:round/>
            <a:headEnd len="sm" w="sm" type="none"/>
            <a:tailEnd len="med" w="med" type="triangle"/>
          </a:ln>
        </p:spPr>
      </p:cxnSp>
      <p:sp>
        <p:nvSpPr>
          <p:cNvPr id="345" name="Google Shape;345;p4"/>
          <p:cNvSpPr/>
          <p:nvPr/>
        </p:nvSpPr>
        <p:spPr>
          <a:xfrm>
            <a:off x="6923313" y="2190197"/>
            <a:ext cx="2052735" cy="70787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2000" u="none" cap="none" strike="noStrike">
                <a:solidFill>
                  <a:schemeClr val="lt1"/>
                </a:solidFill>
                <a:latin typeface="Calibri"/>
                <a:ea typeface="Calibri"/>
                <a:cs typeface="Calibri"/>
                <a:sym typeface="Calibri"/>
              </a:rPr>
              <a:t>NE CONTINUA</a:t>
            </a:r>
            <a:endParaRPr b="1" i="0" sz="2000" u="none" cap="none" strike="noStrike">
              <a:solidFill>
                <a:schemeClr val="lt1"/>
              </a:solidFill>
              <a:latin typeface="Calibri"/>
              <a:ea typeface="Calibri"/>
              <a:cs typeface="Calibri"/>
              <a:sym typeface="Calibri"/>
            </a:endParaRPr>
          </a:p>
        </p:txBody>
      </p:sp>
      <p:pic>
        <p:nvPicPr>
          <p:cNvPr descr="Nutrición enteral y parenteral - Cursos Online" id="346" name="Google Shape;346;p4"/>
          <p:cNvPicPr preferRelativeResize="0"/>
          <p:nvPr/>
        </p:nvPicPr>
        <p:blipFill rotWithShape="1">
          <a:blip r:embed="rId6">
            <a:alphaModFix/>
          </a:blip>
          <a:srcRect b="0" l="0" r="0" t="0"/>
          <a:stretch/>
        </p:blipFill>
        <p:spPr>
          <a:xfrm flipH="1">
            <a:off x="8926193" y="1904993"/>
            <a:ext cx="1292321" cy="1303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52" name="Google Shape;352;p7"/>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53" name="Google Shape;353;p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54" name="Google Shape;354;p7"/>
          <p:cNvSpPr txBox="1"/>
          <p:nvPr/>
        </p:nvSpPr>
        <p:spPr>
          <a:xfrm>
            <a:off x="1945738" y="349458"/>
            <a:ext cx="845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TIPIFICACIÓN DE MENÚS</a:t>
            </a:r>
            <a:endParaRPr b="1" i="0" sz="4000" u="none" cap="none" strike="noStrike">
              <a:solidFill>
                <a:schemeClr val="dk1"/>
              </a:solidFill>
              <a:latin typeface="Calibri"/>
              <a:ea typeface="Calibri"/>
              <a:cs typeface="Calibri"/>
              <a:sym typeface="Calibri"/>
            </a:endParaRPr>
          </a:p>
        </p:txBody>
      </p:sp>
      <p:sp>
        <p:nvSpPr>
          <p:cNvPr id="355" name="Google Shape;355;p7"/>
          <p:cNvSpPr txBox="1"/>
          <p:nvPr/>
        </p:nvSpPr>
        <p:spPr>
          <a:xfrm>
            <a:off x="1920533" y="1341725"/>
            <a:ext cx="4032398"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INDICACIÓN DE DIETAS INDICADAS POR EL PROFESIONAL</a:t>
            </a:r>
            <a:endParaRPr b="0" i="0" sz="1400" u="none" cap="none" strike="noStrike">
              <a:solidFill>
                <a:srgbClr val="000000"/>
              </a:solidFill>
              <a:latin typeface="Arial"/>
              <a:ea typeface="Arial"/>
              <a:cs typeface="Arial"/>
              <a:sym typeface="Arial"/>
            </a:endParaRPr>
          </a:p>
        </p:txBody>
      </p:sp>
      <p:sp>
        <p:nvSpPr>
          <p:cNvPr id="356" name="Google Shape;356;p7"/>
          <p:cNvSpPr txBox="1"/>
          <p:nvPr/>
        </p:nvSpPr>
        <p:spPr>
          <a:xfrm>
            <a:off x="7187146" y="1339842"/>
            <a:ext cx="4149547"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COMPRENSIÓN DE LA INDICACIÓN POR PARTE DEL RESTO DEL EQUIPO</a:t>
            </a:r>
            <a:endParaRPr b="0" i="0" sz="1400" u="none" cap="none" strike="noStrike">
              <a:solidFill>
                <a:srgbClr val="000000"/>
              </a:solidFill>
              <a:latin typeface="Arial"/>
              <a:ea typeface="Arial"/>
              <a:cs typeface="Arial"/>
              <a:sym typeface="Arial"/>
            </a:endParaRPr>
          </a:p>
        </p:txBody>
      </p:sp>
      <p:sp>
        <p:nvSpPr>
          <p:cNvPr id="357" name="Google Shape;357;p7"/>
          <p:cNvSpPr txBox="1"/>
          <p:nvPr/>
        </p:nvSpPr>
        <p:spPr>
          <a:xfrm>
            <a:off x="2133105" y="5776499"/>
            <a:ext cx="8982876" cy="750934"/>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s-ES" sz="2000" u="none" cap="none" strike="noStrike">
                <a:solidFill>
                  <a:schemeClr val="dk1"/>
                </a:solidFill>
                <a:latin typeface="Calibri"/>
                <a:ea typeface="Calibri"/>
                <a:cs typeface="Calibri"/>
                <a:sym typeface="Calibri"/>
              </a:rPr>
              <a:t>MUCHAS INSTITUCIONES CARECEN DE UN SISTEMA ÚNICO DE TIPIFICACIÓN DE CONSISTENCIA DE ALIMENTOS LO CUAL DIFICULTA LA COMPRESIÓN DE LA MISMA</a:t>
            </a:r>
            <a:endParaRPr b="1" i="0" sz="2000" u="none" cap="none" strike="noStrike">
              <a:solidFill>
                <a:schemeClr val="dk1"/>
              </a:solidFill>
              <a:latin typeface="Calibri"/>
              <a:ea typeface="Calibri"/>
              <a:cs typeface="Calibri"/>
              <a:sym typeface="Calibri"/>
            </a:endParaRPr>
          </a:p>
        </p:txBody>
      </p:sp>
      <p:pic>
        <p:nvPicPr>
          <p:cNvPr descr="Nutricionista Vectores Libres de Derechos - iStock" id="358" name="Google Shape;358;p7"/>
          <p:cNvPicPr preferRelativeResize="0"/>
          <p:nvPr/>
        </p:nvPicPr>
        <p:blipFill rotWithShape="1">
          <a:blip r:embed="rId4">
            <a:alphaModFix/>
          </a:blip>
          <a:srcRect b="0" l="0" r="0" t="7162"/>
          <a:stretch/>
        </p:blipFill>
        <p:spPr>
          <a:xfrm>
            <a:off x="3568999" y="2200895"/>
            <a:ext cx="2670069" cy="1822678"/>
          </a:xfrm>
          <a:prstGeom prst="rect">
            <a:avLst/>
          </a:prstGeom>
          <a:noFill/>
          <a:ln>
            <a:noFill/>
          </a:ln>
        </p:spPr>
      </p:pic>
      <p:pic>
        <p:nvPicPr>
          <p:cNvPr descr="Ilustración de Versus Letras Signo De Batalla Vs Competencia Entre Dos  Personas O Productos Estilo Moderno De Dibujos Animados Planos Ilustración  Vectorial Sobre Fondo Blanco y más Vectores Libres de Derechos de" id="359" name="Google Shape;359;p7"/>
          <p:cNvPicPr preferRelativeResize="0"/>
          <p:nvPr/>
        </p:nvPicPr>
        <p:blipFill rotWithShape="1">
          <a:blip r:embed="rId5">
            <a:alphaModFix/>
          </a:blip>
          <a:srcRect b="0" l="0" r="0" t="0"/>
          <a:stretch/>
        </p:blipFill>
        <p:spPr>
          <a:xfrm>
            <a:off x="5503820" y="918734"/>
            <a:ext cx="1944513" cy="1529905"/>
          </a:xfrm>
          <a:prstGeom prst="rect">
            <a:avLst/>
          </a:prstGeom>
          <a:noFill/>
          <a:ln>
            <a:noFill/>
          </a:ln>
        </p:spPr>
      </p:pic>
      <p:pic>
        <p:nvPicPr>
          <p:cNvPr descr="Médico sosteniendo la ilustración del portapapeles, médico, medicina,  atención médica, diagnóstico, clínica, médico, prescribir, el consejo del  médico, gente, relaciones públicas, hora png | Klipartz" id="360" name="Google Shape;360;p7"/>
          <p:cNvPicPr preferRelativeResize="0"/>
          <p:nvPr/>
        </p:nvPicPr>
        <p:blipFill rotWithShape="1">
          <a:blip r:embed="rId6">
            <a:alphaModFix/>
          </a:blip>
          <a:srcRect b="0" l="18238" r="13689" t="0"/>
          <a:stretch/>
        </p:blipFill>
        <p:spPr>
          <a:xfrm>
            <a:off x="1833431" y="3281805"/>
            <a:ext cx="1394621" cy="1483537"/>
          </a:xfrm>
          <a:prstGeom prst="ellipse">
            <a:avLst/>
          </a:prstGeom>
          <a:noFill/>
          <a:ln>
            <a:noFill/>
          </a:ln>
        </p:spPr>
      </p:pic>
      <p:pic>
        <p:nvPicPr>
          <p:cNvPr descr="Cocinero Comida Linda - Gráficos vectoriales gratis en Pixabay" id="361" name="Google Shape;361;p7"/>
          <p:cNvPicPr preferRelativeResize="0"/>
          <p:nvPr/>
        </p:nvPicPr>
        <p:blipFill rotWithShape="1">
          <a:blip r:embed="rId7">
            <a:alphaModFix/>
          </a:blip>
          <a:srcRect b="0" l="0" r="0" t="0"/>
          <a:stretch/>
        </p:blipFill>
        <p:spPr>
          <a:xfrm>
            <a:off x="7240910" y="2141452"/>
            <a:ext cx="1752926" cy="1752926"/>
          </a:xfrm>
          <a:prstGeom prst="rect">
            <a:avLst/>
          </a:prstGeom>
          <a:noFill/>
          <a:ln>
            <a:noFill/>
          </a:ln>
        </p:spPr>
      </p:pic>
      <p:pic>
        <p:nvPicPr>
          <p:cNvPr descr="Grupo de médicos y enfermeras de dibujos animados | Vector Gratis" id="362" name="Google Shape;362;p7"/>
          <p:cNvPicPr preferRelativeResize="0"/>
          <p:nvPr/>
        </p:nvPicPr>
        <p:blipFill rotWithShape="1">
          <a:blip r:embed="rId8">
            <a:alphaModFix/>
          </a:blip>
          <a:srcRect b="0" l="0" r="0" t="0"/>
          <a:stretch/>
        </p:blipFill>
        <p:spPr>
          <a:xfrm>
            <a:off x="9261919" y="2911964"/>
            <a:ext cx="2631492" cy="1752927"/>
          </a:xfrm>
          <a:prstGeom prst="rect">
            <a:avLst/>
          </a:prstGeom>
          <a:noFill/>
          <a:ln>
            <a:noFill/>
          </a:ln>
        </p:spPr>
      </p:pic>
      <p:pic>
        <p:nvPicPr>
          <p:cNvPr descr="Hospital paciente enfermero enfermedad 回復 期 リ リ, niño, mano, niñito png |  PNGWing" id="363" name="Google Shape;363;p7"/>
          <p:cNvPicPr preferRelativeResize="0"/>
          <p:nvPr/>
        </p:nvPicPr>
        <p:blipFill rotWithShape="1">
          <a:blip r:embed="rId9">
            <a:alphaModFix/>
          </a:blip>
          <a:srcRect b="0" l="0" r="0" t="0"/>
          <a:stretch/>
        </p:blipFill>
        <p:spPr>
          <a:xfrm>
            <a:off x="5544628" y="3864535"/>
            <a:ext cx="2159831" cy="1866467"/>
          </a:xfrm>
          <a:prstGeom prst="rect">
            <a:avLst/>
          </a:prstGeom>
          <a:noFill/>
          <a:ln>
            <a:noFill/>
          </a:ln>
        </p:spPr>
      </p:pic>
      <p:cxnSp>
        <p:nvCxnSpPr>
          <p:cNvPr id="364" name="Google Shape;364;p7"/>
          <p:cNvCxnSpPr>
            <a:stCxn id="360" idx="5"/>
          </p:cNvCxnSpPr>
          <p:nvPr/>
        </p:nvCxnSpPr>
        <p:spPr>
          <a:xfrm>
            <a:off x="3023815" y="4548083"/>
            <a:ext cx="2023800" cy="499800"/>
          </a:xfrm>
          <a:prstGeom prst="straightConnector1">
            <a:avLst/>
          </a:prstGeom>
          <a:noFill/>
          <a:ln cap="flat" cmpd="sng" w="9525">
            <a:solidFill>
              <a:srgbClr val="3E6EC2"/>
            </a:solidFill>
            <a:prstDash val="solid"/>
            <a:round/>
            <a:headEnd len="sm" w="sm" type="none"/>
            <a:tailEnd len="med" w="med" type="triangle"/>
          </a:ln>
        </p:spPr>
      </p:cxnSp>
      <p:cxnSp>
        <p:nvCxnSpPr>
          <p:cNvPr id="365" name="Google Shape;365;p7"/>
          <p:cNvCxnSpPr>
            <a:stCxn id="358" idx="2"/>
          </p:cNvCxnSpPr>
          <p:nvPr/>
        </p:nvCxnSpPr>
        <p:spPr>
          <a:xfrm>
            <a:off x="4904033" y="4023573"/>
            <a:ext cx="785400" cy="524400"/>
          </a:xfrm>
          <a:prstGeom prst="straightConnector1">
            <a:avLst/>
          </a:prstGeom>
          <a:noFill/>
          <a:ln cap="flat" cmpd="sng" w="9525">
            <a:solidFill>
              <a:srgbClr val="3E6EC2"/>
            </a:solidFill>
            <a:prstDash val="solid"/>
            <a:round/>
            <a:headEnd len="sm" w="sm" type="none"/>
            <a:tailEnd len="med" w="med" type="triangle"/>
          </a:ln>
        </p:spPr>
      </p:cxnSp>
      <p:cxnSp>
        <p:nvCxnSpPr>
          <p:cNvPr id="366" name="Google Shape;366;p7"/>
          <p:cNvCxnSpPr>
            <a:stCxn id="361" idx="2"/>
          </p:cNvCxnSpPr>
          <p:nvPr/>
        </p:nvCxnSpPr>
        <p:spPr>
          <a:xfrm flipH="1">
            <a:off x="7448373" y="3894378"/>
            <a:ext cx="669000" cy="515100"/>
          </a:xfrm>
          <a:prstGeom prst="straightConnector1">
            <a:avLst/>
          </a:prstGeom>
          <a:noFill/>
          <a:ln cap="flat" cmpd="sng" w="9525">
            <a:solidFill>
              <a:srgbClr val="3E6EC2"/>
            </a:solidFill>
            <a:prstDash val="solid"/>
            <a:round/>
            <a:headEnd len="sm" w="sm" type="none"/>
            <a:tailEnd len="med" w="med" type="triangle"/>
          </a:ln>
        </p:spPr>
      </p:cxnSp>
      <p:cxnSp>
        <p:nvCxnSpPr>
          <p:cNvPr id="367" name="Google Shape;367;p7"/>
          <p:cNvCxnSpPr>
            <a:stCxn id="362" idx="2"/>
          </p:cNvCxnSpPr>
          <p:nvPr/>
        </p:nvCxnSpPr>
        <p:spPr>
          <a:xfrm flipH="1">
            <a:off x="8304265" y="4664891"/>
            <a:ext cx="2273400" cy="704700"/>
          </a:xfrm>
          <a:prstGeom prst="straightConnector1">
            <a:avLst/>
          </a:prstGeom>
          <a:noFill/>
          <a:ln cap="flat" cmpd="sng" w="9525">
            <a:solidFill>
              <a:srgbClr val="3E6EC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73" name="Google Shape;373;p6"/>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374" name="Google Shape;374;p6"/>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75" name="Google Shape;375;p6"/>
          <p:cNvSpPr txBox="1"/>
          <p:nvPr/>
        </p:nvSpPr>
        <p:spPr>
          <a:xfrm>
            <a:off x="1945738" y="363984"/>
            <a:ext cx="9614891"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3200" u="none" cap="none" strike="noStrike">
                <a:solidFill>
                  <a:schemeClr val="dk1"/>
                </a:solidFill>
                <a:latin typeface="Calibri"/>
                <a:ea typeface="Calibri"/>
                <a:cs typeface="Calibri"/>
                <a:sym typeface="Calibri"/>
              </a:rPr>
              <a:t>IMPORTANCIA DE CONSENSO EN DEFINICIÓN DE UNA TERMINOLOGÍA ESTANDARIZADA</a:t>
            </a:r>
            <a:endParaRPr b="1" i="0" sz="3200" u="none" cap="none" strike="noStrike">
              <a:solidFill>
                <a:schemeClr val="dk1"/>
              </a:solidFill>
              <a:latin typeface="Calibri"/>
              <a:ea typeface="Calibri"/>
              <a:cs typeface="Calibri"/>
              <a:sym typeface="Calibri"/>
            </a:endParaRPr>
          </a:p>
        </p:txBody>
      </p:sp>
      <p:sp>
        <p:nvSpPr>
          <p:cNvPr id="376" name="Google Shape;376;p6"/>
          <p:cNvSpPr txBox="1"/>
          <p:nvPr/>
        </p:nvSpPr>
        <p:spPr>
          <a:xfrm>
            <a:off x="1945738" y="1648284"/>
            <a:ext cx="9301263" cy="274019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La Iniciativa Internacional de Normalización de la Dieta para la Disfagia (IDDSI) creó terminología y definiciones estandarizadas a nivel mundial para alimentos con textura modificada y líquidos espesados ​​para mejorar la seguridad y el cuidado de las personas con disfagia.</a:t>
            </a:r>
            <a:endParaRPr b="0" i="0" sz="1400" u="none" cap="none" strike="noStrike">
              <a:solidFill>
                <a:srgbClr val="000000"/>
              </a:solidFill>
              <a:latin typeface="Arial"/>
              <a:ea typeface="Arial"/>
              <a:cs typeface="Arial"/>
              <a:sym typeface="Arial"/>
            </a:endParaRPr>
          </a:p>
          <a:p>
            <a:pPr indent="0" lvl="0" marL="0" marR="0" rtl="0" algn="just">
              <a:lnSpc>
                <a:spcPct val="107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Es imperativo que todos los proveedores de atención médica a nivel mundial implementen IDDSI, tanto para garantizar la seguridad del paciente como para mantener los estándares de práctica actuales. </a:t>
            </a:r>
            <a:endParaRPr b="0" i="0" sz="1400" u="none" cap="none" strike="noStrike">
              <a:solidFill>
                <a:srgbClr val="000000"/>
              </a:solidFill>
              <a:latin typeface="Arial"/>
              <a:ea typeface="Arial"/>
              <a:cs typeface="Arial"/>
              <a:sym typeface="Arial"/>
            </a:endParaRPr>
          </a:p>
          <a:p>
            <a:pPr indent="0" lvl="0" marL="0" marR="0" rtl="0" algn="ctr">
              <a:lnSpc>
                <a:spcPct val="107000"/>
              </a:lnSpc>
              <a:spcBef>
                <a:spcPts val="0"/>
              </a:spcBef>
              <a:spcAft>
                <a:spcPts val="0"/>
              </a:spcAft>
              <a:buClr>
                <a:srgbClr val="000000"/>
              </a:buClr>
              <a:buSzPts val="1800"/>
              <a:buFont typeface="Arial"/>
              <a:buNone/>
            </a:pPr>
            <a:r>
              <a:rPr b="1" i="0" lang="es-ES" sz="1800" u="none" cap="none" strike="noStrike">
                <a:solidFill>
                  <a:srgbClr val="2F5496"/>
                </a:solidFill>
                <a:highlight>
                  <a:srgbClr val="FFFF00"/>
                </a:highlight>
                <a:latin typeface="Calibri"/>
                <a:ea typeface="Calibri"/>
                <a:cs typeface="Calibri"/>
                <a:sym typeface="Calibri"/>
              </a:rPr>
              <a:t>La Academia de Nutrición y Dietética se complace en anunciar que a partir de octubre de 2021, IDDSI será la única dieta con textura modificada reconocida.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77" name="Google Shape;377;p6"/>
          <p:cNvPicPr preferRelativeResize="0"/>
          <p:nvPr/>
        </p:nvPicPr>
        <p:blipFill rotWithShape="1">
          <a:blip r:embed="rId4">
            <a:alphaModFix/>
          </a:blip>
          <a:srcRect b="0" l="0" r="0" t="0"/>
          <a:stretch/>
        </p:blipFill>
        <p:spPr>
          <a:xfrm>
            <a:off x="1116388" y="3843794"/>
            <a:ext cx="2692465" cy="1610598"/>
          </a:xfrm>
          <a:prstGeom prst="rect">
            <a:avLst/>
          </a:prstGeom>
          <a:noFill/>
          <a:ln>
            <a:noFill/>
          </a:ln>
        </p:spPr>
      </p:pic>
      <p:pic>
        <p:nvPicPr>
          <p:cNvPr id="378" name="Google Shape;378;p6"/>
          <p:cNvPicPr preferRelativeResize="0"/>
          <p:nvPr/>
        </p:nvPicPr>
        <p:blipFill rotWithShape="1">
          <a:blip r:embed="rId5">
            <a:alphaModFix/>
          </a:blip>
          <a:srcRect b="0" l="0" r="0" t="0"/>
          <a:stretch/>
        </p:blipFill>
        <p:spPr>
          <a:xfrm>
            <a:off x="2586242" y="3778190"/>
            <a:ext cx="3476139" cy="3079810"/>
          </a:xfrm>
          <a:prstGeom prst="rect">
            <a:avLst/>
          </a:prstGeom>
          <a:noFill/>
          <a:ln>
            <a:noFill/>
          </a:ln>
        </p:spPr>
      </p:pic>
      <p:pic>
        <p:nvPicPr>
          <p:cNvPr id="379" name="Google Shape;379;p6"/>
          <p:cNvPicPr preferRelativeResize="0"/>
          <p:nvPr/>
        </p:nvPicPr>
        <p:blipFill rotWithShape="1">
          <a:blip r:embed="rId6">
            <a:alphaModFix/>
          </a:blip>
          <a:srcRect b="0" l="0" r="0" t="0"/>
          <a:stretch/>
        </p:blipFill>
        <p:spPr>
          <a:xfrm>
            <a:off x="5774426" y="4133640"/>
            <a:ext cx="3000375" cy="3028950"/>
          </a:xfrm>
          <a:prstGeom prst="rect">
            <a:avLst/>
          </a:prstGeom>
          <a:noFill/>
          <a:ln>
            <a:noFill/>
          </a:ln>
        </p:spPr>
      </p:pic>
      <p:pic>
        <p:nvPicPr>
          <p:cNvPr id="380" name="Google Shape;380;p6"/>
          <p:cNvPicPr preferRelativeResize="0"/>
          <p:nvPr/>
        </p:nvPicPr>
        <p:blipFill rotWithShape="1">
          <a:blip r:embed="rId7">
            <a:alphaModFix/>
          </a:blip>
          <a:srcRect b="0" l="0" r="0" t="0"/>
          <a:stretch/>
        </p:blipFill>
        <p:spPr>
          <a:xfrm>
            <a:off x="8947046" y="4388481"/>
            <a:ext cx="2970536" cy="2440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7"/>
          <p:cNvPicPr preferRelativeResize="0"/>
          <p:nvPr/>
        </p:nvPicPr>
        <p:blipFill rotWithShape="1">
          <a:blip r:embed="rId3">
            <a:alphaModFix/>
          </a:blip>
          <a:srcRect b="0" l="0" r="0" t="0"/>
          <a:stretch/>
        </p:blipFill>
        <p:spPr>
          <a:xfrm>
            <a:off x="1431979" y="1071870"/>
            <a:ext cx="6329377" cy="5043567"/>
          </a:xfrm>
          <a:prstGeom prst="rect">
            <a:avLst/>
          </a:prstGeom>
          <a:noFill/>
          <a:ln>
            <a:noFill/>
          </a:ln>
        </p:spPr>
      </p:pic>
      <p:sp>
        <p:nvSpPr>
          <p:cNvPr id="386" name="Google Shape;386;p2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387" name="Google Shape;387;p27"/>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388" name="Google Shape;388;p2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389" name="Google Shape;389;p27"/>
          <p:cNvSpPr txBox="1"/>
          <p:nvPr/>
        </p:nvSpPr>
        <p:spPr>
          <a:xfrm>
            <a:off x="2246051" y="363984"/>
            <a:ext cx="514017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NORMAS IDDSI</a:t>
            </a:r>
            <a:endParaRPr b="1" i="0" sz="4000" u="none" cap="none" strike="noStrike">
              <a:solidFill>
                <a:schemeClr val="dk1"/>
              </a:solidFill>
              <a:latin typeface="Calibri"/>
              <a:ea typeface="Calibri"/>
              <a:cs typeface="Calibri"/>
              <a:sym typeface="Calibri"/>
            </a:endParaRPr>
          </a:p>
        </p:txBody>
      </p:sp>
      <p:sp>
        <p:nvSpPr>
          <p:cNvPr id="390" name="Google Shape;390;p27"/>
          <p:cNvSpPr txBox="1"/>
          <p:nvPr/>
        </p:nvSpPr>
        <p:spPr>
          <a:xfrm>
            <a:off x="8146237" y="1918670"/>
            <a:ext cx="377806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IDDSI NO es una Prescripción.</a:t>
            </a:r>
            <a:endParaRPr b="0" i="0" sz="1400" u="none" cap="none" strike="noStrike">
              <a:solidFill>
                <a:srgbClr val="000000"/>
              </a:solidFill>
              <a:latin typeface="Arial"/>
              <a:ea typeface="Arial"/>
              <a:cs typeface="Arial"/>
              <a:sym typeface="Arial"/>
            </a:endParaRPr>
          </a:p>
        </p:txBody>
      </p:sp>
      <p:pic>
        <p:nvPicPr>
          <p:cNvPr descr="IDDSI - Home" id="391" name="Google Shape;391;p27"/>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pic>
        <p:nvPicPr>
          <p:cNvPr descr="Stop Hand Octogon Red - Señal De Alto Con Mano, HD Png Download -  1024x1024(#5436969) - PngFind" id="392" name="Google Shape;392;p27"/>
          <p:cNvPicPr preferRelativeResize="0"/>
          <p:nvPr/>
        </p:nvPicPr>
        <p:blipFill rotWithShape="1">
          <a:blip r:embed="rId6">
            <a:alphaModFix/>
          </a:blip>
          <a:srcRect b="0" l="0" r="0" t="0"/>
          <a:stretch/>
        </p:blipFill>
        <p:spPr>
          <a:xfrm>
            <a:off x="6969349" y="1576274"/>
            <a:ext cx="1083340" cy="1134929"/>
          </a:xfrm>
          <a:prstGeom prst="rect">
            <a:avLst/>
          </a:prstGeom>
          <a:noFill/>
          <a:ln>
            <a:noFill/>
          </a:ln>
        </p:spPr>
      </p:pic>
      <p:sp>
        <p:nvSpPr>
          <p:cNvPr id="393" name="Google Shape;393;p27"/>
          <p:cNvSpPr/>
          <p:nvPr/>
        </p:nvSpPr>
        <p:spPr>
          <a:xfrm>
            <a:off x="8072663" y="2949513"/>
            <a:ext cx="35172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Es una estandarización de “Terminología, descripción y métodos de prueba”.</a:t>
            </a:r>
            <a:endParaRPr b="0" i="0" sz="1400" u="none" cap="none" strike="noStrike">
              <a:solidFill>
                <a:srgbClr val="000000"/>
              </a:solidFill>
              <a:latin typeface="Arial"/>
              <a:ea typeface="Arial"/>
              <a:cs typeface="Arial"/>
              <a:sym typeface="Arial"/>
            </a:endParaRPr>
          </a:p>
        </p:txBody>
      </p:sp>
      <p:pic>
        <p:nvPicPr>
          <p:cNvPr descr="Iconos Tilde Y Cruz, HD Png Download - kindpng" id="394" name="Google Shape;394;p27"/>
          <p:cNvPicPr preferRelativeResize="0"/>
          <p:nvPr/>
        </p:nvPicPr>
        <p:blipFill rotWithShape="1">
          <a:blip r:embed="rId7">
            <a:alphaModFix/>
          </a:blip>
          <a:srcRect b="0" l="0" r="0" t="0"/>
          <a:stretch/>
        </p:blipFill>
        <p:spPr>
          <a:xfrm>
            <a:off x="6969349" y="2971274"/>
            <a:ext cx="1083340" cy="993902"/>
          </a:xfrm>
          <a:prstGeom prst="rect">
            <a:avLst/>
          </a:prstGeom>
          <a:noFill/>
          <a:ln>
            <a:noFill/>
          </a:ln>
        </p:spPr>
      </p:pic>
      <p:sp>
        <p:nvSpPr>
          <p:cNvPr id="395" name="Google Shape;395;p27"/>
          <p:cNvSpPr txBox="1"/>
          <p:nvPr/>
        </p:nvSpPr>
        <p:spPr>
          <a:xfrm>
            <a:off x="5900372" y="63247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rgbClr val="3F3F3F"/>
                </a:solidFill>
                <a:latin typeface="Calibri"/>
                <a:ea typeface="Calibri"/>
                <a:cs typeface="Calibri"/>
                <a:sym typeface="Calibri"/>
              </a:rPr>
              <a:t>IDDSI. </a:t>
            </a:r>
            <a:r>
              <a:rPr b="0" i="0" lang="es-ES" sz="800" u="sng" cap="none" strike="noStrike">
                <a:solidFill>
                  <a:srgbClr val="3F3F3F"/>
                </a:solidFill>
                <a:latin typeface="Calibri"/>
                <a:ea typeface="Calibri"/>
                <a:cs typeface="Calibri"/>
                <a:sym typeface="Calibri"/>
                <a:hlinkClick r:id="rId8">
                  <a:extLst>
                    <a:ext uri="{A12FA001-AC4F-418D-AE19-62706E023703}">
                      <ahyp:hlinkClr val="tx"/>
                    </a:ext>
                  </a:extLst>
                </a:hlinkClick>
              </a:rPr>
              <a:t>https://iddsi.org/IDDSI/media/images/Translations/IDDSI_</a:t>
            </a:r>
            <a:endParaRPr b="0" i="0" sz="800" u="none" cap="none" strike="noStrike">
              <a:solidFill>
                <a:srgbClr val="3F3F3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01" name="Google Shape;401;p28"/>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02" name="Google Shape;402;p28"/>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03" name="Google Shape;403;p28"/>
          <p:cNvSpPr txBox="1"/>
          <p:nvPr/>
        </p:nvSpPr>
        <p:spPr>
          <a:xfrm>
            <a:off x="2246051" y="363984"/>
            <a:ext cx="514017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IDDSI</a:t>
            </a:r>
            <a:endParaRPr b="1" i="0" sz="4000" u="none" cap="none" strike="noStrike">
              <a:solidFill>
                <a:schemeClr val="dk1"/>
              </a:solidFill>
              <a:latin typeface="Calibri"/>
              <a:ea typeface="Calibri"/>
              <a:cs typeface="Calibri"/>
              <a:sym typeface="Calibri"/>
            </a:endParaRPr>
          </a:p>
        </p:txBody>
      </p:sp>
      <p:pic>
        <p:nvPicPr>
          <p:cNvPr id="404" name="Google Shape;404;p28"/>
          <p:cNvPicPr preferRelativeResize="0"/>
          <p:nvPr/>
        </p:nvPicPr>
        <p:blipFill rotWithShape="1">
          <a:blip r:embed="rId4">
            <a:alphaModFix/>
          </a:blip>
          <a:srcRect b="0" l="0" r="0" t="0"/>
          <a:stretch/>
        </p:blipFill>
        <p:spPr>
          <a:xfrm>
            <a:off x="2100475" y="152400"/>
            <a:ext cx="9614962" cy="6705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9"/>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10" name="Google Shape;410;p29"/>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11" name="Google Shape;411;p29"/>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12" name="Google Shape;412;p29"/>
          <p:cNvSpPr txBox="1"/>
          <p:nvPr>
            <p:ph type="title"/>
          </p:nvPr>
        </p:nvSpPr>
        <p:spPr>
          <a:xfrm>
            <a:off x="239349" y="274638"/>
            <a:ext cx="11343051"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s-ES" sz="4000"/>
              <a:t>MODIFICACIÓN</a:t>
            </a:r>
            <a:r>
              <a:rPr lang="es-ES">
                <a:latin typeface="Arial"/>
                <a:ea typeface="Arial"/>
                <a:cs typeface="Arial"/>
                <a:sym typeface="Arial"/>
              </a:rPr>
              <a:t> </a:t>
            </a:r>
            <a:r>
              <a:rPr b="1" lang="es-ES" sz="4000"/>
              <a:t>CONSISTENCIAS</a:t>
            </a:r>
            <a:endParaRPr b="1" sz="4000"/>
          </a:p>
        </p:txBody>
      </p:sp>
      <p:grpSp>
        <p:nvGrpSpPr>
          <p:cNvPr id="413" name="Google Shape;413;p29"/>
          <p:cNvGrpSpPr/>
          <p:nvPr/>
        </p:nvGrpSpPr>
        <p:grpSpPr>
          <a:xfrm>
            <a:off x="2239282" y="1941879"/>
            <a:ext cx="8796264" cy="2974242"/>
            <a:chOff x="319746" y="0"/>
            <a:chExt cx="8796264" cy="2974242"/>
          </a:xfrm>
        </p:grpSpPr>
        <p:sp>
          <p:nvSpPr>
            <p:cNvPr id="414" name="Google Shape;414;p29"/>
            <p:cNvSpPr/>
            <p:nvPr/>
          </p:nvSpPr>
          <p:spPr>
            <a:xfrm>
              <a:off x="707681" y="0"/>
              <a:ext cx="8020393" cy="2974242"/>
            </a:xfrm>
            <a:prstGeom prst="rightArrow">
              <a:avLst>
                <a:gd fmla="val 50000" name="adj1"/>
                <a:gd fmla="val 50000" name="adj2"/>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9"/>
            <p:cNvSpPr/>
            <p:nvPr/>
          </p:nvSpPr>
          <p:spPr>
            <a:xfrm>
              <a:off x="319746"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9"/>
            <p:cNvSpPr txBox="1"/>
            <p:nvPr/>
          </p:nvSpPr>
          <p:spPr>
            <a:xfrm>
              <a:off x="377822"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Triturar luego de su elaboración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417" name="Google Shape;417;p29"/>
            <p:cNvSpPr/>
            <p:nvPr/>
          </p:nvSpPr>
          <p:spPr>
            <a:xfrm>
              <a:off x="3302514"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9"/>
            <p:cNvSpPr txBox="1"/>
            <p:nvPr/>
          </p:nvSpPr>
          <p:spPr>
            <a:xfrm>
              <a:off x="3360590"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Incorporar líquido (agua, caldo, leche) hasta lograr una consistencia homogénea.  </a:t>
              </a:r>
              <a:endParaRPr b="0" i="0" sz="1400" u="none" cap="none" strike="noStrike">
                <a:solidFill>
                  <a:schemeClr val="lt1"/>
                </a:solidFill>
                <a:latin typeface="Arial"/>
                <a:ea typeface="Arial"/>
                <a:cs typeface="Arial"/>
                <a:sym typeface="Arial"/>
              </a:endParaRPr>
            </a:p>
          </p:txBody>
        </p:sp>
        <p:sp>
          <p:nvSpPr>
            <p:cNvPr id="419" name="Google Shape;419;p29"/>
            <p:cNvSpPr/>
            <p:nvPr/>
          </p:nvSpPr>
          <p:spPr>
            <a:xfrm>
              <a:off x="6285283" y="892272"/>
              <a:ext cx="2830727" cy="1189696"/>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9"/>
            <p:cNvSpPr txBox="1"/>
            <p:nvPr/>
          </p:nvSpPr>
          <p:spPr>
            <a:xfrm>
              <a:off x="6343359" y="950348"/>
              <a:ext cx="2714575" cy="10735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lt1"/>
                  </a:solidFill>
                  <a:latin typeface="Arial"/>
                  <a:ea typeface="Arial"/>
                  <a:cs typeface="Arial"/>
                  <a:sym typeface="Arial"/>
                </a:rPr>
                <a:t>Adicionar la cantidad necesaria de espesante comercial para obtener el nivel de textura y/o viscosidad deseada  </a:t>
              </a:r>
              <a:r>
                <a:rPr b="0" i="1" lang="es-ES" sz="1400" u="none" cap="none" strike="noStrike">
                  <a:solidFill>
                    <a:schemeClr val="lt1"/>
                  </a:solidFill>
                  <a:latin typeface="Arial"/>
                  <a:ea typeface="Arial"/>
                  <a:cs typeface="Arial"/>
                  <a:sym typeface="Arial"/>
                </a:rPr>
                <a:t>de acuerdo a las normas IDDSI.</a:t>
              </a:r>
              <a:endParaRPr b="0" i="0" sz="1400" u="none" cap="none" strike="noStrike">
                <a:solidFill>
                  <a:schemeClr val="lt1"/>
                </a:solidFill>
                <a:latin typeface="Arial"/>
                <a:ea typeface="Arial"/>
                <a:cs typeface="Arial"/>
                <a:sym typeface="Arial"/>
              </a:endParaRPr>
            </a:p>
          </p:txBody>
        </p:sp>
      </p:grpSp>
      <p:pic>
        <p:nvPicPr>
          <p:cNvPr descr="Aparato licuadora | Icono Gratis" id="421" name="Google Shape;421;p29"/>
          <p:cNvPicPr preferRelativeResize="0"/>
          <p:nvPr/>
        </p:nvPicPr>
        <p:blipFill rotWithShape="1">
          <a:blip r:embed="rId4">
            <a:alphaModFix/>
          </a:blip>
          <a:srcRect b="0" l="0" r="0" t="0"/>
          <a:stretch/>
        </p:blipFill>
        <p:spPr>
          <a:xfrm>
            <a:off x="2804026" y="4139850"/>
            <a:ext cx="1998915" cy="1998915"/>
          </a:xfrm>
          <a:prstGeom prst="rect">
            <a:avLst/>
          </a:prstGeom>
          <a:noFill/>
          <a:ln>
            <a:noFill/>
          </a:ln>
        </p:spPr>
      </p:pic>
      <p:pic>
        <p:nvPicPr>
          <p:cNvPr descr="Agua Verter Jarra - Gráficos vectoriales gratis en Pixabay" id="422" name="Google Shape;422;p29"/>
          <p:cNvPicPr preferRelativeResize="0"/>
          <p:nvPr/>
        </p:nvPicPr>
        <p:blipFill rotWithShape="1">
          <a:blip r:embed="rId5">
            <a:alphaModFix/>
          </a:blip>
          <a:srcRect b="0" l="0" r="0" t="0"/>
          <a:stretch/>
        </p:blipFill>
        <p:spPr>
          <a:xfrm>
            <a:off x="5864361" y="4306847"/>
            <a:ext cx="1491296" cy="1831918"/>
          </a:xfrm>
          <a:prstGeom prst="rect">
            <a:avLst/>
          </a:prstGeom>
          <a:noFill/>
          <a:ln>
            <a:noFill/>
          </a:ln>
        </p:spPr>
      </p:pic>
      <p:pic>
        <p:nvPicPr>
          <p:cNvPr descr="Espesante Thick&amp;amp;Easy ® | Fresenius Kabi" id="423" name="Google Shape;423;p29"/>
          <p:cNvPicPr preferRelativeResize="0"/>
          <p:nvPr/>
        </p:nvPicPr>
        <p:blipFill rotWithShape="1">
          <a:blip r:embed="rId6">
            <a:alphaModFix/>
          </a:blip>
          <a:srcRect b="0" l="0" r="0" t="0"/>
          <a:stretch/>
        </p:blipFill>
        <p:spPr>
          <a:xfrm>
            <a:off x="8426293" y="4063776"/>
            <a:ext cx="2387150" cy="2151061"/>
          </a:xfrm>
          <a:prstGeom prst="rect">
            <a:avLst/>
          </a:prstGeom>
          <a:noFill/>
          <a:ln>
            <a:noFill/>
          </a:ln>
        </p:spPr>
      </p:pic>
      <p:pic>
        <p:nvPicPr>
          <p:cNvPr descr="IDDSI - Home" id="424" name="Google Shape;424;p29"/>
          <p:cNvPicPr preferRelativeResize="0"/>
          <p:nvPr/>
        </p:nvPicPr>
        <p:blipFill rotWithShape="1">
          <a:blip r:embed="rId7">
            <a:alphaModFix/>
          </a:blip>
          <a:srcRect b="0" l="0" r="0" t="0"/>
          <a:stretch/>
        </p:blipFill>
        <p:spPr>
          <a:xfrm>
            <a:off x="9552384" y="404664"/>
            <a:ext cx="2110665" cy="7010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3087408" y="3735310"/>
            <a:ext cx="8936078" cy="2960756"/>
          </a:xfrm>
          <a:prstGeom prst="snip2DiagRect">
            <a:avLst>
              <a:gd fmla="val 0" name="adj1"/>
              <a:gd fmla="val 16667" name="adj2"/>
            </a:avLst>
          </a:prstGeom>
          <a:solidFill>
            <a:srgbClr val="D0EA8E">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 name="Google Shape;100;p3"/>
          <p:cNvSpPr/>
          <p:nvPr/>
        </p:nvSpPr>
        <p:spPr>
          <a:xfrm>
            <a:off x="1" y="1504"/>
            <a:ext cx="1359990"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 name="Google Shape;101;p3"/>
          <p:cNvSpPr/>
          <p:nvPr/>
        </p:nvSpPr>
        <p:spPr>
          <a:xfrm>
            <a:off x="2575075" y="158620"/>
            <a:ext cx="9377439" cy="3505056"/>
          </a:xfrm>
          <a:prstGeom prst="snip2DiagRect">
            <a:avLst>
              <a:gd fmla="val 0" name="adj1"/>
              <a:gd fmla="val 16667" name="adj2"/>
            </a:avLst>
          </a:prstGeom>
          <a:solidFill>
            <a:srgbClr val="B8E5EE">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 name="Google Shape;102;p3"/>
          <p:cNvSpPr txBox="1"/>
          <p:nvPr>
            <p:ph type="title"/>
          </p:nvPr>
        </p:nvSpPr>
        <p:spPr>
          <a:xfrm rot="-5400000">
            <a:off x="-854950" y="2950840"/>
            <a:ext cx="5644966" cy="8795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s-ES" sz="4000">
                <a:solidFill>
                  <a:schemeClr val="dk1"/>
                </a:solidFill>
                <a:latin typeface="Calibri"/>
                <a:ea typeface="Calibri"/>
                <a:cs typeface="Calibri"/>
                <a:sym typeface="Calibri"/>
              </a:rPr>
              <a:t>¿QUÉ ES LA DEGLUCIÓN?</a:t>
            </a:r>
            <a:endParaRPr b="1" sz="4000">
              <a:solidFill>
                <a:schemeClr val="dk1"/>
              </a:solidFill>
            </a:endParaRPr>
          </a:p>
        </p:txBody>
      </p:sp>
      <p:sp>
        <p:nvSpPr>
          <p:cNvPr id="103" name="Google Shape;103;p3"/>
          <p:cNvSpPr txBox="1"/>
          <p:nvPr>
            <p:ph idx="1" type="body"/>
          </p:nvPr>
        </p:nvSpPr>
        <p:spPr>
          <a:xfrm>
            <a:off x="3599886" y="568122"/>
            <a:ext cx="2798232" cy="11932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800"/>
              <a:buNone/>
            </a:pPr>
            <a:r>
              <a:rPr b="1" lang="es-ES" sz="2800">
                <a:latin typeface="Calibri"/>
                <a:ea typeface="Calibri"/>
                <a:cs typeface="Calibri"/>
                <a:sym typeface="Calibri"/>
              </a:rPr>
              <a:t>Actividad Neuromuscular</a:t>
            </a:r>
            <a:endParaRPr b="1" sz="2800"/>
          </a:p>
        </p:txBody>
      </p:sp>
      <p:sp>
        <p:nvSpPr>
          <p:cNvPr id="104" name="Google Shape;104;p3"/>
          <p:cNvSpPr txBox="1"/>
          <p:nvPr/>
        </p:nvSpPr>
        <p:spPr>
          <a:xfrm>
            <a:off x="7086320" y="76062"/>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Coordinada</a:t>
            </a:r>
            <a:endParaRPr b="1" i="0" sz="2800" u="none" cap="none" strike="noStrike">
              <a:solidFill>
                <a:schemeClr val="dk1"/>
              </a:solidFill>
              <a:latin typeface="Arial"/>
              <a:ea typeface="Arial"/>
              <a:cs typeface="Arial"/>
              <a:sym typeface="Arial"/>
            </a:endParaRPr>
          </a:p>
        </p:txBody>
      </p:sp>
      <p:sp>
        <p:nvSpPr>
          <p:cNvPr id="105" name="Google Shape;105;p3"/>
          <p:cNvSpPr txBox="1"/>
          <p:nvPr/>
        </p:nvSpPr>
        <p:spPr>
          <a:xfrm>
            <a:off x="7422929" y="1545388"/>
            <a:ext cx="2798232" cy="81267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Que incluyen</a:t>
            </a:r>
            <a:endParaRPr b="1" i="0" sz="2800" u="none" cap="none" strike="noStrike">
              <a:solidFill>
                <a:schemeClr val="dk1"/>
              </a:solidFill>
              <a:latin typeface="Arial"/>
              <a:ea typeface="Arial"/>
              <a:cs typeface="Arial"/>
              <a:sym typeface="Arial"/>
            </a:endParaRPr>
          </a:p>
        </p:txBody>
      </p:sp>
      <p:sp>
        <p:nvSpPr>
          <p:cNvPr id="106" name="Google Shape;106;p3"/>
          <p:cNvSpPr txBox="1"/>
          <p:nvPr/>
        </p:nvSpPr>
        <p:spPr>
          <a:xfrm>
            <a:off x="5382994" y="3194171"/>
            <a:ext cx="2425256" cy="755434"/>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Cavidad Bucal</a:t>
            </a:r>
            <a:endParaRPr b="1" i="0" sz="2800" u="none" cap="none" strike="noStrike">
              <a:solidFill>
                <a:schemeClr val="dk1"/>
              </a:solidFill>
              <a:latin typeface="Arial"/>
              <a:ea typeface="Arial"/>
              <a:cs typeface="Arial"/>
              <a:sym typeface="Arial"/>
            </a:endParaRPr>
          </a:p>
        </p:txBody>
      </p:sp>
      <p:sp>
        <p:nvSpPr>
          <p:cNvPr id="107" name="Google Shape;107;p3"/>
          <p:cNvSpPr txBox="1"/>
          <p:nvPr/>
        </p:nvSpPr>
        <p:spPr>
          <a:xfrm>
            <a:off x="7429279" y="2439163"/>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Faringe</a:t>
            </a:r>
            <a:endParaRPr b="1" i="0" sz="2800" u="none" cap="none" strike="noStrike">
              <a:solidFill>
                <a:schemeClr val="dk1"/>
              </a:solidFill>
              <a:latin typeface="Arial"/>
              <a:ea typeface="Arial"/>
              <a:cs typeface="Arial"/>
              <a:sym typeface="Arial"/>
            </a:endParaRPr>
          </a:p>
        </p:txBody>
      </p:sp>
      <p:sp>
        <p:nvSpPr>
          <p:cNvPr id="108" name="Google Shape;108;p3"/>
          <p:cNvSpPr txBox="1"/>
          <p:nvPr/>
        </p:nvSpPr>
        <p:spPr>
          <a:xfrm>
            <a:off x="9225254" y="2411006"/>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Esófago</a:t>
            </a:r>
            <a:endParaRPr b="1" i="0" sz="2800" u="none" cap="none" strike="noStrike">
              <a:solidFill>
                <a:schemeClr val="dk1"/>
              </a:solidFill>
              <a:latin typeface="Arial"/>
              <a:ea typeface="Arial"/>
              <a:cs typeface="Arial"/>
              <a:sym typeface="Arial"/>
            </a:endParaRPr>
          </a:p>
        </p:txBody>
      </p:sp>
      <p:sp>
        <p:nvSpPr>
          <p:cNvPr id="109" name="Google Shape;109;p3"/>
          <p:cNvSpPr txBox="1"/>
          <p:nvPr/>
        </p:nvSpPr>
        <p:spPr>
          <a:xfrm>
            <a:off x="3243765" y="4499930"/>
            <a:ext cx="2798232" cy="81268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Objetivo</a:t>
            </a:r>
            <a:endParaRPr b="1" i="0" sz="2800" u="none" cap="none" strike="noStrike">
              <a:solidFill>
                <a:schemeClr val="dk1"/>
              </a:solidFill>
              <a:latin typeface="Arial"/>
              <a:ea typeface="Arial"/>
              <a:cs typeface="Arial"/>
              <a:sym typeface="Arial"/>
            </a:endParaRPr>
          </a:p>
        </p:txBody>
      </p:sp>
      <p:cxnSp>
        <p:nvCxnSpPr>
          <p:cNvPr id="110" name="Google Shape;110;p3"/>
          <p:cNvCxnSpPr>
            <a:stCxn id="103" idx="0"/>
          </p:cNvCxnSpPr>
          <p:nvPr/>
        </p:nvCxnSpPr>
        <p:spPr>
          <a:xfrm rot="-5400000">
            <a:off x="6205302" y="-650778"/>
            <a:ext cx="12600" cy="2425200"/>
          </a:xfrm>
          <a:prstGeom prst="curvedConnector4">
            <a:avLst>
              <a:gd fmla="val 2066270" name="adj1"/>
              <a:gd fmla="val 79109" name="adj2"/>
            </a:avLst>
          </a:prstGeom>
          <a:noFill/>
          <a:ln cap="flat" cmpd="sng" w="38100">
            <a:solidFill>
              <a:srgbClr val="3E6EC2"/>
            </a:solidFill>
            <a:prstDash val="solid"/>
            <a:round/>
            <a:headEnd len="sm" w="sm" type="none"/>
            <a:tailEnd len="med" w="med" type="triangle"/>
          </a:ln>
        </p:spPr>
      </p:cxnSp>
      <p:cxnSp>
        <p:nvCxnSpPr>
          <p:cNvPr id="111" name="Google Shape;111;p3"/>
          <p:cNvCxnSpPr/>
          <p:nvPr/>
        </p:nvCxnSpPr>
        <p:spPr>
          <a:xfrm flipH="1" rot="-5400000">
            <a:off x="8303185" y="1347017"/>
            <a:ext cx="701100" cy="336600"/>
          </a:xfrm>
          <a:prstGeom prst="curvedConnector3">
            <a:avLst>
              <a:gd fmla="val 50009" name="adj1"/>
            </a:avLst>
          </a:prstGeom>
          <a:noFill/>
          <a:ln cap="flat" cmpd="sng" w="38100">
            <a:solidFill>
              <a:srgbClr val="3E6EC2"/>
            </a:solidFill>
            <a:prstDash val="solid"/>
            <a:round/>
            <a:headEnd len="sm" w="sm" type="none"/>
            <a:tailEnd len="med" w="med" type="triangle"/>
          </a:ln>
        </p:spPr>
      </p:cxnSp>
      <p:cxnSp>
        <p:nvCxnSpPr>
          <p:cNvPr id="112" name="Google Shape;112;p3"/>
          <p:cNvCxnSpPr>
            <a:stCxn id="105" idx="1"/>
            <a:endCxn id="106" idx="0"/>
          </p:cNvCxnSpPr>
          <p:nvPr/>
        </p:nvCxnSpPr>
        <p:spPr>
          <a:xfrm flipH="1">
            <a:off x="6595529" y="1951723"/>
            <a:ext cx="827400" cy="1242300"/>
          </a:xfrm>
          <a:prstGeom prst="curvedConnector2">
            <a:avLst/>
          </a:prstGeom>
          <a:noFill/>
          <a:ln cap="flat" cmpd="sng" w="38100">
            <a:solidFill>
              <a:srgbClr val="3E6EC2"/>
            </a:solidFill>
            <a:prstDash val="solid"/>
            <a:round/>
            <a:headEnd len="sm" w="sm" type="none"/>
            <a:tailEnd len="med" w="med" type="triangle"/>
          </a:ln>
        </p:spPr>
      </p:cxnSp>
      <p:cxnSp>
        <p:nvCxnSpPr>
          <p:cNvPr id="113" name="Google Shape;113;p3"/>
          <p:cNvCxnSpPr>
            <a:stCxn id="107" idx="0"/>
          </p:cNvCxnSpPr>
          <p:nvPr/>
        </p:nvCxnSpPr>
        <p:spPr>
          <a:xfrm flipH="1" rot="-5400000">
            <a:off x="8624395" y="2643163"/>
            <a:ext cx="420600" cy="12600"/>
          </a:xfrm>
          <a:prstGeom prst="curvedConnector3">
            <a:avLst>
              <a:gd fmla="val -52842" name="adj1"/>
            </a:avLst>
          </a:prstGeom>
          <a:noFill/>
          <a:ln cap="flat" cmpd="sng" w="38100">
            <a:solidFill>
              <a:srgbClr val="3E6EC2"/>
            </a:solidFill>
            <a:prstDash val="solid"/>
            <a:round/>
            <a:headEnd len="sm" w="sm" type="none"/>
            <a:tailEnd len="med" w="med" type="triangle"/>
          </a:ln>
        </p:spPr>
      </p:cxnSp>
      <p:cxnSp>
        <p:nvCxnSpPr>
          <p:cNvPr id="114" name="Google Shape;114;p3"/>
          <p:cNvCxnSpPr>
            <a:stCxn id="105" idx="3"/>
          </p:cNvCxnSpPr>
          <p:nvPr/>
        </p:nvCxnSpPr>
        <p:spPr>
          <a:xfrm>
            <a:off x="10221161" y="1951723"/>
            <a:ext cx="452400" cy="812700"/>
          </a:xfrm>
          <a:prstGeom prst="curvedConnector2">
            <a:avLst/>
          </a:prstGeom>
          <a:noFill/>
          <a:ln cap="flat" cmpd="sng" w="38100">
            <a:solidFill>
              <a:srgbClr val="3E6EC2"/>
            </a:solidFill>
            <a:prstDash val="solid"/>
            <a:round/>
            <a:headEnd len="sm" w="sm" type="none"/>
            <a:tailEnd len="med" w="med" type="triangle"/>
          </a:ln>
        </p:spPr>
      </p:cxnSp>
      <p:sp>
        <p:nvSpPr>
          <p:cNvPr id="115" name="Google Shape;115;p3"/>
          <p:cNvSpPr txBox="1"/>
          <p:nvPr/>
        </p:nvSpPr>
        <p:spPr>
          <a:xfrm>
            <a:off x="6370298" y="5312612"/>
            <a:ext cx="2798232" cy="1193292"/>
          </a:xfrm>
          <a:prstGeom prst="rect">
            <a:avLst/>
          </a:prstGeom>
          <a:noFill/>
          <a:ln>
            <a:noFill/>
          </a:ln>
        </p:spPr>
        <p:txBody>
          <a:bodyPr anchorCtr="0" anchor="ctr" bIns="45700" lIns="91425" spcFirstLastPara="1" rIns="91425" wrap="square" tIns="45700">
            <a:normAutofit lnSpcReduction="10000"/>
          </a:bodyPr>
          <a:lstStyle/>
          <a:p>
            <a:pPr indent="0" lvl="0" marL="0" marR="0" rtl="0" algn="ctr">
              <a:lnSpc>
                <a:spcPct val="90000"/>
              </a:lnSpc>
              <a:spcBef>
                <a:spcPts val="0"/>
              </a:spcBef>
              <a:spcAft>
                <a:spcPts val="0"/>
              </a:spcAft>
              <a:buClr>
                <a:schemeClr val="accent1"/>
              </a:buClr>
              <a:buSzPts val="2800"/>
              <a:buFont typeface="Noto Sans Symbols"/>
              <a:buNone/>
            </a:pPr>
            <a:r>
              <a:rPr b="1" i="0" lang="es-ES" sz="2800" u="none" cap="none" strike="noStrike">
                <a:solidFill>
                  <a:schemeClr val="dk1"/>
                </a:solidFill>
                <a:latin typeface="Calibri"/>
                <a:ea typeface="Calibri"/>
                <a:cs typeface="Calibri"/>
                <a:sym typeface="Calibri"/>
              </a:rPr>
              <a:t>Permitir que los alimentos sean transportados</a:t>
            </a:r>
            <a:endParaRPr b="1" i="0" sz="2800" u="none" cap="none" strike="noStrike">
              <a:solidFill>
                <a:schemeClr val="dk1"/>
              </a:solidFill>
              <a:latin typeface="Arial"/>
              <a:ea typeface="Arial"/>
              <a:cs typeface="Arial"/>
              <a:sym typeface="Arial"/>
            </a:endParaRPr>
          </a:p>
        </p:txBody>
      </p:sp>
      <p:sp>
        <p:nvSpPr>
          <p:cNvPr id="116" name="Google Shape;116;p3"/>
          <p:cNvSpPr txBox="1"/>
          <p:nvPr/>
        </p:nvSpPr>
        <p:spPr>
          <a:xfrm rot="2580152">
            <a:off x="6657563" y="4345155"/>
            <a:ext cx="1556858" cy="5966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2000"/>
              <a:buFont typeface="Noto Sans Symbols"/>
              <a:buNone/>
            </a:pPr>
            <a:r>
              <a:rPr b="0" i="0" lang="es-ES" sz="2000" u="none" cap="none" strike="noStrike">
                <a:solidFill>
                  <a:schemeClr val="dk1"/>
                </a:solidFill>
                <a:latin typeface="Calibri"/>
                <a:ea typeface="Calibri"/>
                <a:cs typeface="Calibri"/>
                <a:sym typeface="Calibri"/>
              </a:rPr>
              <a:t>Desde la</a:t>
            </a:r>
            <a:endParaRPr b="0" i="0" sz="2000" u="none" cap="none" strike="noStrike">
              <a:solidFill>
                <a:schemeClr val="dk1"/>
              </a:solidFill>
              <a:latin typeface="Arial"/>
              <a:ea typeface="Arial"/>
              <a:cs typeface="Arial"/>
              <a:sym typeface="Arial"/>
            </a:endParaRPr>
          </a:p>
        </p:txBody>
      </p:sp>
      <p:sp>
        <p:nvSpPr>
          <p:cNvPr id="117" name="Google Shape;117;p3"/>
          <p:cNvSpPr txBox="1"/>
          <p:nvPr/>
        </p:nvSpPr>
        <p:spPr>
          <a:xfrm>
            <a:off x="9343317" y="4635488"/>
            <a:ext cx="2735146" cy="113572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3200"/>
              <a:buFont typeface="Noto Sans Symbols"/>
              <a:buNone/>
            </a:pPr>
            <a:r>
              <a:rPr b="1" i="0" lang="es-ES" sz="3200" u="none" cap="none" strike="noStrike">
                <a:solidFill>
                  <a:schemeClr val="dk1"/>
                </a:solidFill>
                <a:latin typeface="Calibri"/>
                <a:ea typeface="Calibri"/>
                <a:cs typeface="Calibri"/>
                <a:sym typeface="Calibri"/>
              </a:rPr>
              <a:t>Al estómago</a:t>
            </a:r>
            <a:endParaRPr b="1" i="0" sz="3200" u="none" cap="none" strike="noStrike">
              <a:solidFill>
                <a:schemeClr val="dk1"/>
              </a:solidFill>
              <a:latin typeface="Arial"/>
              <a:ea typeface="Arial"/>
              <a:cs typeface="Arial"/>
              <a:sym typeface="Arial"/>
            </a:endParaRPr>
          </a:p>
        </p:txBody>
      </p:sp>
      <p:cxnSp>
        <p:nvCxnSpPr>
          <p:cNvPr id="118" name="Google Shape;118;p3"/>
          <p:cNvCxnSpPr>
            <a:stCxn id="109" idx="2"/>
            <a:endCxn id="115" idx="1"/>
          </p:cNvCxnSpPr>
          <p:nvPr/>
        </p:nvCxnSpPr>
        <p:spPr>
          <a:xfrm flipH="1" rot="-5400000">
            <a:off x="5208231" y="4747262"/>
            <a:ext cx="596700" cy="1727400"/>
          </a:xfrm>
          <a:prstGeom prst="curvedConnector2">
            <a:avLst/>
          </a:prstGeom>
          <a:noFill/>
          <a:ln cap="flat" cmpd="sng" w="38100">
            <a:solidFill>
              <a:srgbClr val="548135"/>
            </a:solidFill>
            <a:prstDash val="solid"/>
            <a:round/>
            <a:headEnd len="sm" w="sm" type="none"/>
            <a:tailEnd len="med" w="med" type="triangle"/>
          </a:ln>
        </p:spPr>
      </p:cxnSp>
      <p:cxnSp>
        <p:nvCxnSpPr>
          <p:cNvPr id="119" name="Google Shape;119;p3"/>
          <p:cNvCxnSpPr>
            <a:stCxn id="115" idx="0"/>
          </p:cNvCxnSpPr>
          <p:nvPr/>
        </p:nvCxnSpPr>
        <p:spPr>
          <a:xfrm flipH="1" rot="5400000">
            <a:off x="6626564" y="4169762"/>
            <a:ext cx="1354200" cy="931500"/>
          </a:xfrm>
          <a:prstGeom prst="curvedConnector3">
            <a:avLst>
              <a:gd fmla="val 21867" name="adj1"/>
            </a:avLst>
          </a:prstGeom>
          <a:noFill/>
          <a:ln cap="flat" cmpd="sng" w="38100">
            <a:solidFill>
              <a:srgbClr val="548135"/>
            </a:solidFill>
            <a:prstDash val="solid"/>
            <a:round/>
            <a:headEnd len="sm" w="sm" type="none"/>
            <a:tailEnd len="med" w="med" type="triangle"/>
          </a:ln>
        </p:spPr>
      </p:cxnSp>
      <p:cxnSp>
        <p:nvCxnSpPr>
          <p:cNvPr id="120" name="Google Shape;120;p3"/>
          <p:cNvCxnSpPr>
            <a:endCxn id="117" idx="1"/>
          </p:cNvCxnSpPr>
          <p:nvPr/>
        </p:nvCxnSpPr>
        <p:spPr>
          <a:xfrm>
            <a:off x="7440417" y="3713551"/>
            <a:ext cx="1902900" cy="1489800"/>
          </a:xfrm>
          <a:prstGeom prst="curvedConnector3">
            <a:avLst>
              <a:gd fmla="val 49998" name="adj1"/>
            </a:avLst>
          </a:prstGeom>
          <a:noFill/>
          <a:ln cap="flat" cmpd="sng" w="38100">
            <a:solidFill>
              <a:srgbClr val="548135"/>
            </a:solidFill>
            <a:prstDash val="solid"/>
            <a:round/>
            <a:headEnd len="sm" w="sm" type="none"/>
            <a:tailEnd len="med" w="med" type="triangle"/>
          </a:ln>
        </p:spPr>
      </p:cxnSp>
      <p:pic>
        <p:nvPicPr>
          <p:cNvPr id="121" name="Google Shape;121;p3"/>
          <p:cNvPicPr preferRelativeResize="0"/>
          <p:nvPr/>
        </p:nvPicPr>
        <p:blipFill rotWithShape="1">
          <a:blip r:embed="rId3">
            <a:alphaModFix/>
          </a:blip>
          <a:srcRect b="0" l="0" r="79350" t="0"/>
          <a:stretch/>
        </p:blipFill>
        <p:spPr>
          <a:xfrm>
            <a:off x="113537" y="5436504"/>
            <a:ext cx="1132918" cy="1162050"/>
          </a:xfrm>
          <a:prstGeom prst="rect">
            <a:avLst/>
          </a:prstGeom>
          <a:noFill/>
          <a:ln>
            <a:noFill/>
          </a:ln>
        </p:spPr>
      </p:pic>
      <p:sp>
        <p:nvSpPr>
          <p:cNvPr id="122" name="Google Shape;122;p3"/>
          <p:cNvSpPr txBox="1"/>
          <p:nvPr/>
        </p:nvSpPr>
        <p:spPr>
          <a:xfrm rot="-5400000">
            <a:off x="-1822880" y="2597319"/>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30"/>
          <p:cNvPicPr preferRelativeResize="0"/>
          <p:nvPr/>
        </p:nvPicPr>
        <p:blipFill rotWithShape="1">
          <a:blip r:embed="rId3">
            <a:alphaModFix/>
          </a:blip>
          <a:srcRect b="0" l="0" r="0" t="0"/>
          <a:stretch/>
        </p:blipFill>
        <p:spPr>
          <a:xfrm rot="973646">
            <a:off x="8422436" y="2498716"/>
            <a:ext cx="1398265" cy="1141703"/>
          </a:xfrm>
          <a:prstGeom prst="rect">
            <a:avLst/>
          </a:prstGeom>
          <a:noFill/>
          <a:ln>
            <a:noFill/>
          </a:ln>
        </p:spPr>
      </p:pic>
      <p:sp>
        <p:nvSpPr>
          <p:cNvPr id="430" name="Google Shape;430;p30"/>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31" name="Google Shape;431;p30"/>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432" name="Google Shape;432;p30"/>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33" name="Google Shape;433;p30"/>
          <p:cNvSpPr txBox="1"/>
          <p:nvPr/>
        </p:nvSpPr>
        <p:spPr>
          <a:xfrm>
            <a:off x="2069358" y="200834"/>
            <a:ext cx="514017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PRUEBAS</a:t>
            </a:r>
            <a:endParaRPr b="1" i="0" sz="4000" u="none" cap="none" strike="noStrike">
              <a:solidFill>
                <a:schemeClr val="dk1"/>
              </a:solidFill>
              <a:latin typeface="Calibri"/>
              <a:ea typeface="Calibri"/>
              <a:cs typeface="Calibri"/>
              <a:sym typeface="Calibri"/>
            </a:endParaRPr>
          </a:p>
        </p:txBody>
      </p:sp>
      <p:grpSp>
        <p:nvGrpSpPr>
          <p:cNvPr id="434" name="Google Shape;434;p30"/>
          <p:cNvGrpSpPr/>
          <p:nvPr/>
        </p:nvGrpSpPr>
        <p:grpSpPr>
          <a:xfrm>
            <a:off x="2069358" y="1132389"/>
            <a:ext cx="6336703" cy="4169601"/>
            <a:chOff x="0" y="3431"/>
            <a:chExt cx="6336703" cy="4169601"/>
          </a:xfrm>
        </p:grpSpPr>
        <p:sp>
          <p:nvSpPr>
            <p:cNvPr id="435" name="Google Shape;435;p30"/>
            <p:cNvSpPr/>
            <p:nvPr/>
          </p:nvSpPr>
          <p:spPr>
            <a:xfrm rot="5400000">
              <a:off x="-227973" y="231404"/>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0"/>
            <p:cNvSpPr txBox="1"/>
            <p:nvPr/>
          </p:nvSpPr>
          <p:spPr>
            <a:xfrm>
              <a:off x="1" y="535368"/>
              <a:ext cx="1063876" cy="455947"/>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050"/>
                <a:buFont typeface="Arial"/>
                <a:buNone/>
              </a:pPr>
              <a:r>
                <a:rPr b="0" i="1" lang="es-ES" sz="1050" u="none" cap="none" strike="noStrike">
                  <a:solidFill>
                    <a:schemeClr val="lt1"/>
                  </a:solidFill>
                  <a:latin typeface="Arial"/>
                  <a:ea typeface="Arial"/>
                  <a:cs typeface="Arial"/>
                  <a:sym typeface="Arial"/>
                </a:rPr>
                <a:t>Test de flujo de gravedad</a:t>
              </a:r>
              <a:r>
                <a:rPr b="0" i="0" lang="es-ES" sz="1050" u="none" cap="none" strike="noStrike">
                  <a:solidFill>
                    <a:schemeClr val="lt1"/>
                  </a:solidFill>
                  <a:latin typeface="Arial"/>
                  <a:ea typeface="Arial"/>
                  <a:cs typeface="Arial"/>
                  <a:sym typeface="Arial"/>
                </a:rPr>
                <a:t> </a:t>
              </a:r>
              <a:endParaRPr b="0" i="0" sz="1050" u="none" cap="none" strike="noStrike">
                <a:solidFill>
                  <a:schemeClr val="lt1"/>
                </a:solidFill>
                <a:latin typeface="Arial"/>
                <a:ea typeface="Arial"/>
                <a:cs typeface="Arial"/>
                <a:sym typeface="Arial"/>
              </a:endParaRPr>
            </a:p>
          </p:txBody>
        </p:sp>
        <p:sp>
          <p:nvSpPr>
            <p:cNvPr id="437" name="Google Shape;437;p30"/>
            <p:cNvSpPr/>
            <p:nvPr/>
          </p:nvSpPr>
          <p:spPr>
            <a:xfrm rot="5400000">
              <a:off x="3206347" y="-2120704"/>
              <a:ext cx="987885" cy="5272827"/>
            </a:xfrm>
            <a:prstGeom prst="round2SameRect">
              <a:avLst>
                <a:gd fmla="val 16667" name="adj1"/>
                <a:gd fmla="val 0" name="adj2"/>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0"/>
            <p:cNvSpPr txBox="1"/>
            <p:nvPr/>
          </p:nvSpPr>
          <p:spPr>
            <a:xfrm>
              <a:off x="1063877" y="69991"/>
              <a:ext cx="5224602" cy="89143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Cuantifica la categoría de movimiento del líquido residuo de una muestra líquida de 10 mL después de 10 segundos. </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0 al 4</a:t>
              </a:r>
              <a:endParaRPr b="0" i="0" sz="1500" u="none" cap="none" strike="noStrike">
                <a:solidFill>
                  <a:srgbClr val="000000"/>
                </a:solidFill>
                <a:latin typeface="Arial"/>
                <a:ea typeface="Arial"/>
                <a:cs typeface="Arial"/>
                <a:sym typeface="Arial"/>
              </a:endParaRPr>
            </a:p>
          </p:txBody>
        </p:sp>
        <p:sp>
          <p:nvSpPr>
            <p:cNvPr id="439" name="Google Shape;439;p30"/>
            <p:cNvSpPr/>
            <p:nvPr/>
          </p:nvSpPr>
          <p:spPr>
            <a:xfrm rot="5400000">
              <a:off x="-227973" y="1556293"/>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0"/>
            <p:cNvSpPr txBox="1"/>
            <p:nvPr/>
          </p:nvSpPr>
          <p:spPr>
            <a:xfrm>
              <a:off x="1" y="1860257"/>
              <a:ext cx="1063876" cy="455947"/>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050"/>
                <a:buFont typeface="Arial"/>
                <a:buNone/>
              </a:pPr>
              <a:r>
                <a:rPr b="0" i="1" lang="es-ES" sz="1050" u="none" cap="none" strike="noStrike">
                  <a:solidFill>
                    <a:schemeClr val="lt1"/>
                  </a:solidFill>
                  <a:latin typeface="Arial"/>
                  <a:ea typeface="Arial"/>
                  <a:cs typeface="Arial"/>
                  <a:sym typeface="Arial"/>
                </a:rPr>
                <a:t>Test de goteo de tenedor o inclinación de cuchara </a:t>
              </a:r>
              <a:endParaRPr b="0" i="0" sz="1050" u="none" cap="none" strike="noStrike">
                <a:solidFill>
                  <a:schemeClr val="lt1"/>
                </a:solidFill>
                <a:latin typeface="Arial"/>
                <a:ea typeface="Arial"/>
                <a:cs typeface="Arial"/>
                <a:sym typeface="Arial"/>
              </a:endParaRPr>
            </a:p>
          </p:txBody>
        </p:sp>
        <p:sp>
          <p:nvSpPr>
            <p:cNvPr id="441" name="Google Shape;441;p30"/>
            <p:cNvSpPr/>
            <p:nvPr/>
          </p:nvSpPr>
          <p:spPr>
            <a:xfrm rot="5400000">
              <a:off x="3206087" y="-813891"/>
              <a:ext cx="988405" cy="5272827"/>
            </a:xfrm>
            <a:prstGeom prst="round2SameRect">
              <a:avLst>
                <a:gd fmla="val 16667" name="adj1"/>
                <a:gd fmla="val 0" name="adj2"/>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txBox="1"/>
            <p:nvPr/>
          </p:nvSpPr>
          <p:spPr>
            <a:xfrm>
              <a:off x="1063876" y="1376570"/>
              <a:ext cx="5224577" cy="89190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Para alimentos de textura modificada</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3 y 4.</a:t>
              </a:r>
              <a:endParaRPr b="0" i="0" sz="1500" u="none" cap="none" strike="noStrike">
                <a:solidFill>
                  <a:srgbClr val="000000"/>
                </a:solidFill>
                <a:latin typeface="Arial"/>
                <a:ea typeface="Arial"/>
                <a:cs typeface="Arial"/>
                <a:sym typeface="Arial"/>
              </a:endParaRPr>
            </a:p>
          </p:txBody>
        </p:sp>
        <p:sp>
          <p:nvSpPr>
            <p:cNvPr id="443" name="Google Shape;443;p30"/>
            <p:cNvSpPr/>
            <p:nvPr/>
          </p:nvSpPr>
          <p:spPr>
            <a:xfrm rot="5400000">
              <a:off x="-227973" y="2881182"/>
              <a:ext cx="1519823" cy="1063876"/>
            </a:xfrm>
            <a:prstGeom prst="chevron">
              <a:avLst>
                <a:gd fmla="val 5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0"/>
            <p:cNvSpPr txBox="1"/>
            <p:nvPr/>
          </p:nvSpPr>
          <p:spPr>
            <a:xfrm>
              <a:off x="1" y="3185146"/>
              <a:ext cx="1063876" cy="455947"/>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0" i="1" lang="es-ES" sz="900" u="none" cap="none" strike="noStrike">
                  <a:solidFill>
                    <a:schemeClr val="lt1"/>
                  </a:solidFill>
                  <a:latin typeface="Arial"/>
                  <a:ea typeface="Arial"/>
                  <a:cs typeface="Arial"/>
                  <a:sym typeface="Arial"/>
                </a:rPr>
                <a:t>Test de presión con tenedor o cuchara, con palillo y presión digital.</a:t>
              </a:r>
              <a:endParaRPr b="0" i="0" sz="900" u="none" cap="none" strike="noStrike">
                <a:solidFill>
                  <a:schemeClr val="lt1"/>
                </a:solidFill>
                <a:latin typeface="Arial"/>
                <a:ea typeface="Arial"/>
                <a:cs typeface="Arial"/>
                <a:sym typeface="Arial"/>
              </a:endParaRPr>
            </a:p>
          </p:txBody>
        </p:sp>
        <p:sp>
          <p:nvSpPr>
            <p:cNvPr id="445" name="Google Shape;445;p30"/>
            <p:cNvSpPr/>
            <p:nvPr/>
          </p:nvSpPr>
          <p:spPr>
            <a:xfrm rot="5400000">
              <a:off x="3206347" y="510738"/>
              <a:ext cx="987885" cy="5272827"/>
            </a:xfrm>
            <a:prstGeom prst="round2SameRect">
              <a:avLst>
                <a:gd fmla="val 16667" name="adj1"/>
                <a:gd fmla="val 0" name="adj2"/>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0"/>
            <p:cNvSpPr txBox="1"/>
            <p:nvPr/>
          </p:nvSpPr>
          <p:spPr>
            <a:xfrm>
              <a:off x="1063877" y="2701434"/>
              <a:ext cx="5224602" cy="891435"/>
            </a:xfrm>
            <a:prstGeom prst="rect">
              <a:avLst/>
            </a:prstGeom>
            <a:noFill/>
            <a:ln>
              <a:noFill/>
            </a:ln>
          </p:spPr>
          <p:txBody>
            <a:bodyPr anchorCtr="0" anchor="ctr" bIns="9525" lIns="106675" spcFirstLastPara="1" rIns="9525" wrap="square" tIns="9525">
              <a:noAutofit/>
            </a:bodyPr>
            <a:lstStyle/>
            <a:p>
              <a:pPr indent="-114300" lvl="1" marL="114300" marR="0" rtl="0" algn="l">
                <a:lnSpc>
                  <a:spcPct val="90000"/>
                </a:lnSpc>
                <a:spcBef>
                  <a:spcPts val="0"/>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Para texturas suaves, firmes y sólidas.</a:t>
              </a:r>
              <a:endParaRPr b="0" i="0" sz="1500" u="none" cap="none" strike="noStrike">
                <a:solidFill>
                  <a:srgbClr val="000000"/>
                </a:solidFill>
                <a:latin typeface="Arial"/>
                <a:ea typeface="Arial"/>
                <a:cs typeface="Arial"/>
                <a:sym typeface="Arial"/>
              </a:endParaRPr>
            </a:p>
            <a:p>
              <a:pPr indent="-114300" lvl="1" marL="114300" marR="0" rtl="0" algn="l">
                <a:lnSpc>
                  <a:spcPct val="90000"/>
                </a:lnSpc>
                <a:spcBef>
                  <a:spcPts val="225"/>
                </a:spcBef>
                <a:spcAft>
                  <a:spcPts val="0"/>
                </a:spcAft>
                <a:buClr>
                  <a:srgbClr val="000000"/>
                </a:buClr>
                <a:buSzPts val="1500"/>
                <a:buFont typeface="Arial"/>
                <a:buChar char="•"/>
              </a:pPr>
              <a:r>
                <a:rPr b="0" i="0" lang="es-ES" sz="1500" u="none" cap="none" strike="noStrike">
                  <a:solidFill>
                    <a:srgbClr val="000000"/>
                  </a:solidFill>
                  <a:latin typeface="Arial"/>
                  <a:ea typeface="Arial"/>
                  <a:cs typeface="Arial"/>
                  <a:sym typeface="Arial"/>
                </a:rPr>
                <a:t>Niveles 3 a 6.</a:t>
              </a:r>
              <a:endParaRPr b="0" i="0" sz="1500" u="none" cap="none" strike="noStrike">
                <a:solidFill>
                  <a:srgbClr val="000000"/>
                </a:solidFill>
                <a:latin typeface="Arial"/>
                <a:ea typeface="Arial"/>
                <a:cs typeface="Arial"/>
                <a:sym typeface="Arial"/>
              </a:endParaRPr>
            </a:p>
          </p:txBody>
        </p:sp>
      </p:grpSp>
      <p:sp>
        <p:nvSpPr>
          <p:cNvPr id="447" name="Google Shape;447;p30"/>
          <p:cNvSpPr txBox="1"/>
          <p:nvPr/>
        </p:nvSpPr>
        <p:spPr>
          <a:xfrm>
            <a:off x="2120963" y="5030202"/>
            <a:ext cx="1017713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1" lang="es-ES" sz="2000" u="none" cap="none" strike="noStrike">
                <a:solidFill>
                  <a:srgbClr val="2F5496"/>
                </a:solidFill>
                <a:highlight>
                  <a:srgbClr val="FFFF00"/>
                </a:highlight>
                <a:latin typeface="Calibri"/>
                <a:ea typeface="Calibri"/>
                <a:cs typeface="Calibri"/>
                <a:sym typeface="Calibri"/>
              </a:rPr>
              <a:t>Las normas IDDSI no incluyen la cantidad de espesante que se debe agregar a cada preparación para lograr la viscosidad deseada.</a:t>
            </a:r>
            <a:endParaRPr b="1" i="0" sz="2000" u="none" cap="none" strike="noStrike">
              <a:solidFill>
                <a:srgbClr val="2F5496"/>
              </a:solidFill>
              <a:highlight>
                <a:srgbClr val="FFFF00"/>
              </a:highlight>
              <a:latin typeface="Calibri"/>
              <a:ea typeface="Calibri"/>
              <a:cs typeface="Calibri"/>
              <a:sym typeface="Calibri"/>
            </a:endParaRPr>
          </a:p>
        </p:txBody>
      </p:sp>
      <p:pic>
        <p:nvPicPr>
          <p:cNvPr id="448" name="Google Shape;448;p30"/>
          <p:cNvPicPr preferRelativeResize="0"/>
          <p:nvPr/>
        </p:nvPicPr>
        <p:blipFill rotWithShape="1">
          <a:blip r:embed="rId5">
            <a:alphaModFix/>
          </a:blip>
          <a:srcRect b="0" l="0" r="0" t="0"/>
          <a:stretch/>
        </p:blipFill>
        <p:spPr>
          <a:xfrm>
            <a:off x="8552441" y="844643"/>
            <a:ext cx="1138254" cy="1493034"/>
          </a:xfrm>
          <a:prstGeom prst="rect">
            <a:avLst/>
          </a:prstGeom>
          <a:noFill/>
          <a:ln>
            <a:noFill/>
          </a:ln>
        </p:spPr>
      </p:pic>
      <p:pic>
        <p:nvPicPr>
          <p:cNvPr id="449" name="Google Shape;449;p30"/>
          <p:cNvPicPr preferRelativeResize="0"/>
          <p:nvPr/>
        </p:nvPicPr>
        <p:blipFill rotWithShape="1">
          <a:blip r:embed="rId6">
            <a:alphaModFix/>
          </a:blip>
          <a:srcRect b="0" l="0" r="0" t="0"/>
          <a:stretch/>
        </p:blipFill>
        <p:spPr>
          <a:xfrm>
            <a:off x="8552441" y="3784529"/>
            <a:ext cx="1428750" cy="1085850"/>
          </a:xfrm>
          <a:prstGeom prst="rect">
            <a:avLst/>
          </a:prstGeom>
          <a:noFill/>
          <a:ln>
            <a:noFill/>
          </a:ln>
        </p:spPr>
      </p:pic>
      <p:pic>
        <p:nvPicPr>
          <p:cNvPr descr="IDDSI - Home" id="450" name="Google Shape;450;p30"/>
          <p:cNvPicPr preferRelativeResize="0"/>
          <p:nvPr/>
        </p:nvPicPr>
        <p:blipFill rotWithShape="1">
          <a:blip r:embed="rId7">
            <a:alphaModFix/>
          </a:blip>
          <a:srcRect b="0" l="0" r="0" t="0"/>
          <a:stretch/>
        </p:blipFill>
        <p:spPr>
          <a:xfrm>
            <a:off x="9552384" y="271184"/>
            <a:ext cx="2110665" cy="701056"/>
          </a:xfrm>
          <a:prstGeom prst="rect">
            <a:avLst/>
          </a:prstGeom>
          <a:noFill/>
          <a:ln>
            <a:noFill/>
          </a:ln>
        </p:spPr>
      </p:pic>
      <p:sp>
        <p:nvSpPr>
          <p:cNvPr id="451" name="Google Shape;451;p30"/>
          <p:cNvSpPr txBox="1"/>
          <p:nvPr/>
        </p:nvSpPr>
        <p:spPr>
          <a:xfrm>
            <a:off x="5809388" y="63956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Calibri"/>
                <a:ea typeface="Calibri"/>
                <a:cs typeface="Calibri"/>
                <a:sym typeface="Calibri"/>
              </a:rPr>
              <a:t>IDDSI. </a:t>
            </a:r>
            <a:r>
              <a:rPr b="0" i="0" lang="es-ES" sz="800" u="sng" cap="none" strike="noStrike">
                <a:solidFill>
                  <a:schemeClr val="dk2"/>
                </a:solidFill>
                <a:latin typeface="Calibri"/>
                <a:ea typeface="Calibri"/>
                <a:cs typeface="Calibri"/>
                <a:sym typeface="Calibri"/>
                <a:hlinkClick r:id="rId8">
                  <a:extLst>
                    <a:ext uri="{A12FA001-AC4F-418D-AE19-62706E023703}">
                      <ahyp:hlinkClr val="tx"/>
                    </a:ext>
                  </a:extLst>
                </a:hlinkClick>
              </a:rPr>
              <a:t>https://iddsi.org/IDDSI/media/images/Translations/IDDSI_</a:t>
            </a:r>
            <a:endParaRPr b="0" i="0" sz="800" u="none" cap="none" strike="noStrike">
              <a:solidFill>
                <a:schemeClr val="dk2"/>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1"/>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57" name="Google Shape;457;p31"/>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58" name="Google Shape;458;p31"/>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59" name="Google Shape;459;p31"/>
          <p:cNvSpPr txBox="1"/>
          <p:nvPr/>
        </p:nvSpPr>
        <p:spPr>
          <a:xfrm>
            <a:off x="2246051" y="363984"/>
            <a:ext cx="817042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PRUEBA DE FLUJO IDDSI </a:t>
            </a:r>
            <a:endParaRPr b="0" i="0" sz="1400" u="none" cap="none" strike="noStrike">
              <a:solidFill>
                <a:srgbClr val="000000"/>
              </a:solidFill>
              <a:latin typeface="Arial"/>
              <a:ea typeface="Arial"/>
              <a:cs typeface="Arial"/>
              <a:sym typeface="Arial"/>
            </a:endParaRPr>
          </a:p>
        </p:txBody>
      </p:sp>
      <p:pic>
        <p:nvPicPr>
          <p:cNvPr id="460" name="Google Shape;460;p31"/>
          <p:cNvPicPr preferRelativeResize="0"/>
          <p:nvPr/>
        </p:nvPicPr>
        <p:blipFill rotWithShape="1">
          <a:blip r:embed="rId4">
            <a:alphaModFix/>
          </a:blip>
          <a:srcRect b="0" l="0" r="0" t="0"/>
          <a:stretch/>
        </p:blipFill>
        <p:spPr>
          <a:xfrm>
            <a:off x="1945736" y="3393795"/>
            <a:ext cx="7030584" cy="2343528"/>
          </a:xfrm>
          <a:prstGeom prst="rect">
            <a:avLst/>
          </a:prstGeom>
          <a:noFill/>
          <a:ln>
            <a:noFill/>
          </a:ln>
        </p:spPr>
      </p:pic>
      <p:pic>
        <p:nvPicPr>
          <p:cNvPr id="461" name="Google Shape;461;p31"/>
          <p:cNvPicPr preferRelativeResize="0"/>
          <p:nvPr/>
        </p:nvPicPr>
        <p:blipFill rotWithShape="1">
          <a:blip r:embed="rId5">
            <a:alphaModFix/>
          </a:blip>
          <a:srcRect b="0" l="0" r="0" t="0"/>
          <a:stretch/>
        </p:blipFill>
        <p:spPr>
          <a:xfrm>
            <a:off x="8976320" y="1849563"/>
            <a:ext cx="1333500" cy="2209800"/>
          </a:xfrm>
          <a:prstGeom prst="rect">
            <a:avLst/>
          </a:prstGeom>
          <a:noFill/>
          <a:ln>
            <a:noFill/>
          </a:ln>
        </p:spPr>
      </p:pic>
      <p:pic>
        <p:nvPicPr>
          <p:cNvPr descr="IDDSI - Home" id="462" name="Google Shape;462;p31"/>
          <p:cNvPicPr preferRelativeResize="0"/>
          <p:nvPr/>
        </p:nvPicPr>
        <p:blipFill rotWithShape="1">
          <a:blip r:embed="rId6">
            <a:alphaModFix/>
          </a:blip>
          <a:srcRect b="0" l="0" r="0" t="0"/>
          <a:stretch/>
        </p:blipFill>
        <p:spPr>
          <a:xfrm>
            <a:off x="9552384" y="404664"/>
            <a:ext cx="2110665" cy="701056"/>
          </a:xfrm>
          <a:prstGeom prst="rect">
            <a:avLst/>
          </a:prstGeom>
          <a:noFill/>
          <a:ln>
            <a:noFill/>
          </a:ln>
        </p:spPr>
      </p:pic>
      <p:grpSp>
        <p:nvGrpSpPr>
          <p:cNvPr id="463" name="Google Shape;463;p31"/>
          <p:cNvGrpSpPr/>
          <p:nvPr/>
        </p:nvGrpSpPr>
        <p:grpSpPr>
          <a:xfrm>
            <a:off x="1994375" y="2186649"/>
            <a:ext cx="6436574" cy="990242"/>
            <a:chOff x="2831" y="1404235"/>
            <a:chExt cx="6436574" cy="990242"/>
          </a:xfrm>
        </p:grpSpPr>
        <p:sp>
          <p:nvSpPr>
            <p:cNvPr id="464" name="Google Shape;464;p31"/>
            <p:cNvSpPr/>
            <p:nvPr/>
          </p:nvSpPr>
          <p:spPr>
            <a:xfrm>
              <a:off x="2831" y="1404235"/>
              <a:ext cx="2475605" cy="990242"/>
            </a:xfrm>
            <a:prstGeom prst="homePlate">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1"/>
            <p:cNvSpPr txBox="1"/>
            <p:nvPr/>
          </p:nvSpPr>
          <p:spPr>
            <a:xfrm>
              <a:off x="2831" y="1404235"/>
              <a:ext cx="2228045" cy="990242"/>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-Para evaluar del nivel 0 hasta el nivel 4. </a:t>
              </a:r>
              <a:endParaRPr b="0" i="0" sz="1800" u="none" cap="none" strike="noStrike">
                <a:solidFill>
                  <a:schemeClr val="lt1"/>
                </a:solidFill>
                <a:latin typeface="Arial"/>
                <a:ea typeface="Arial"/>
                <a:cs typeface="Arial"/>
                <a:sym typeface="Arial"/>
              </a:endParaRPr>
            </a:p>
          </p:txBody>
        </p:sp>
        <p:sp>
          <p:nvSpPr>
            <p:cNvPr id="466" name="Google Shape;466;p31"/>
            <p:cNvSpPr/>
            <p:nvPr/>
          </p:nvSpPr>
          <p:spPr>
            <a:xfrm>
              <a:off x="1983315" y="1404235"/>
              <a:ext cx="2475605" cy="990242"/>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1"/>
            <p:cNvSpPr txBox="1"/>
            <p:nvPr/>
          </p:nvSpPr>
          <p:spPr>
            <a:xfrm>
              <a:off x="2478436" y="1404235"/>
              <a:ext cx="1485363" cy="990242"/>
            </a:xfrm>
            <a:prstGeom prst="rect">
              <a:avLst/>
            </a:prstGeom>
            <a:noFill/>
            <a:ln>
              <a:noFill/>
            </a:ln>
          </p:spPr>
          <p:txBody>
            <a:bodyPr anchorCtr="0" anchor="ctr" bIns="24000" lIns="36000" spcFirstLastPara="1" rIns="12000" wrap="square" tIns="24000">
              <a:noAutofit/>
            </a:bodyPr>
            <a:lstStyle/>
            <a:p>
              <a:pPr indent="0" lvl="0" marL="0" marR="0" rtl="0" algn="ctr">
                <a:lnSpc>
                  <a:spcPct val="90000"/>
                </a:lnSpc>
                <a:spcBef>
                  <a:spcPts val="0"/>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-Se emplea una jeringa de 10 mL con punta deslizable de 61.5 mm de longitud desde la línea de 0 mL hasta la línea de 10 ml.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VIDEO: 34:32 A 35:30</a:t>
              </a:r>
              <a:endParaRPr b="0" i="0" sz="900" u="none" cap="none" strike="noStrike">
                <a:solidFill>
                  <a:schemeClr val="lt1"/>
                </a:solidFill>
                <a:latin typeface="Arial"/>
                <a:ea typeface="Arial"/>
                <a:cs typeface="Arial"/>
                <a:sym typeface="Arial"/>
              </a:endParaRPr>
            </a:p>
          </p:txBody>
        </p:sp>
        <p:sp>
          <p:nvSpPr>
            <p:cNvPr id="468" name="Google Shape;468;p31"/>
            <p:cNvSpPr/>
            <p:nvPr/>
          </p:nvSpPr>
          <p:spPr>
            <a:xfrm>
              <a:off x="3963800" y="1404235"/>
              <a:ext cx="2475605" cy="990242"/>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1"/>
            <p:cNvSpPr txBox="1"/>
            <p:nvPr/>
          </p:nvSpPr>
          <p:spPr>
            <a:xfrm>
              <a:off x="4458921" y="1404235"/>
              <a:ext cx="1485363" cy="990242"/>
            </a:xfrm>
            <a:prstGeom prst="rect">
              <a:avLst/>
            </a:prstGeom>
            <a:noFill/>
            <a:ln>
              <a:noFill/>
            </a:ln>
          </p:spPr>
          <p:txBody>
            <a:bodyPr anchorCtr="0" anchor="ctr" bIns="24000" lIns="36000" spcFirstLastPara="1" rIns="12000" wrap="square" tIns="24000">
              <a:noAutofit/>
            </a:bodyPr>
            <a:lstStyle/>
            <a:p>
              <a:pPr indent="0" lvl="0" marL="0" marR="0" rtl="0" algn="ctr">
                <a:lnSpc>
                  <a:spcPct val="90000"/>
                </a:lnSpc>
                <a:spcBef>
                  <a:spcPts val="0"/>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 El Test de flujo IDDSI (Niveles 0-3) permite valorar de modo más preciso bebidas y líquidos como salsas y suplementos nutricionales.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15"/>
                </a:spcBef>
                <a:spcAft>
                  <a:spcPts val="0"/>
                </a:spcAft>
                <a:buClr>
                  <a:srgbClr val="000000"/>
                </a:buClr>
                <a:buSzPts val="900"/>
                <a:buFont typeface="Arial"/>
                <a:buNone/>
              </a:pPr>
              <a:r>
                <a:rPr b="0" i="0" lang="es-ES" sz="900" u="none" cap="none" strike="noStrike">
                  <a:solidFill>
                    <a:schemeClr val="dk1"/>
                  </a:solidFill>
                  <a:latin typeface="Calibri"/>
                  <a:ea typeface="Calibri"/>
                  <a:cs typeface="Calibri"/>
                  <a:sym typeface="Calibri"/>
                </a:rPr>
                <a:t>VIDEO: 35:40 a 36:08.</a:t>
              </a:r>
              <a:endParaRPr b="0" i="0" sz="900" u="none" cap="none" strike="noStrike">
                <a:solidFill>
                  <a:schemeClr val="lt1"/>
                </a:solidFill>
                <a:latin typeface="Arial"/>
                <a:ea typeface="Arial"/>
                <a:cs typeface="Arial"/>
                <a:sym typeface="Arial"/>
              </a:endParaRPr>
            </a:p>
          </p:txBody>
        </p:sp>
      </p:grpSp>
      <p:sp>
        <p:nvSpPr>
          <p:cNvPr id="470" name="Google Shape;470;p31"/>
          <p:cNvSpPr txBox="1"/>
          <p:nvPr/>
        </p:nvSpPr>
        <p:spPr>
          <a:xfrm>
            <a:off x="5900372" y="624000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2"/>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476" name="Google Shape;476;p32"/>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477" name="Google Shape;477;p32"/>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478" name="Google Shape;478;p32"/>
          <p:cNvSpPr txBox="1"/>
          <p:nvPr/>
        </p:nvSpPr>
        <p:spPr>
          <a:xfrm>
            <a:off x="1863494" y="279329"/>
            <a:ext cx="801762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IDDSI: NIVELES</a:t>
            </a:r>
            <a:r>
              <a:rPr b="0" i="0" lang="es-ES" sz="4000" u="none" cap="none" strike="noStrike">
                <a:solidFill>
                  <a:srgbClr val="000000"/>
                </a:solidFill>
                <a:latin typeface="Calibri"/>
                <a:ea typeface="Calibri"/>
                <a:cs typeface="Calibri"/>
                <a:sym typeface="Calibri"/>
              </a:rPr>
              <a:t> </a:t>
            </a:r>
            <a:r>
              <a:rPr b="1" i="0" lang="es-ES" sz="4000" u="none" cap="none" strike="noStrike">
                <a:solidFill>
                  <a:schemeClr val="dk1"/>
                </a:solidFill>
                <a:latin typeface="Calibri"/>
                <a:ea typeface="Calibri"/>
                <a:cs typeface="Calibri"/>
                <a:sym typeface="Calibri"/>
              </a:rPr>
              <a:t>DE</a:t>
            </a:r>
            <a:r>
              <a:rPr b="0" i="0" lang="es-ES" sz="4000" u="none" cap="none" strike="noStrike">
                <a:solidFill>
                  <a:srgbClr val="000000"/>
                </a:solidFill>
                <a:latin typeface="Calibri"/>
                <a:ea typeface="Calibri"/>
                <a:cs typeface="Calibri"/>
                <a:sym typeface="Calibri"/>
              </a:rPr>
              <a:t> </a:t>
            </a:r>
            <a:r>
              <a:rPr b="1" i="0" lang="es-ES" sz="4000" u="none" cap="none" strike="noStrike">
                <a:solidFill>
                  <a:schemeClr val="dk1"/>
                </a:solidFill>
                <a:latin typeface="Calibri"/>
                <a:ea typeface="Calibri"/>
                <a:cs typeface="Calibri"/>
                <a:sym typeface="Calibri"/>
              </a:rPr>
              <a:t>CLASIFICACIÓN</a:t>
            </a:r>
            <a:endParaRPr b="1" i="0" sz="4000" u="none" cap="none" strike="noStrike">
              <a:solidFill>
                <a:schemeClr val="dk1"/>
              </a:solidFill>
              <a:latin typeface="Calibri"/>
              <a:ea typeface="Calibri"/>
              <a:cs typeface="Calibri"/>
              <a:sym typeface="Calibri"/>
            </a:endParaRPr>
          </a:p>
        </p:txBody>
      </p:sp>
      <p:pic>
        <p:nvPicPr>
          <p:cNvPr id="479" name="Google Shape;479;p32"/>
          <p:cNvPicPr preferRelativeResize="0"/>
          <p:nvPr/>
        </p:nvPicPr>
        <p:blipFill rotWithShape="1">
          <a:blip r:embed="rId4">
            <a:alphaModFix/>
          </a:blip>
          <a:srcRect b="0" l="0" r="0" t="0"/>
          <a:stretch/>
        </p:blipFill>
        <p:spPr>
          <a:xfrm>
            <a:off x="5303912" y="4941168"/>
            <a:ext cx="3114675" cy="1247775"/>
          </a:xfrm>
          <a:prstGeom prst="rect">
            <a:avLst/>
          </a:prstGeom>
          <a:noFill/>
          <a:ln>
            <a:noFill/>
          </a:ln>
        </p:spPr>
      </p:pic>
      <p:pic>
        <p:nvPicPr>
          <p:cNvPr id="480" name="Google Shape;480;p32"/>
          <p:cNvPicPr preferRelativeResize="0"/>
          <p:nvPr/>
        </p:nvPicPr>
        <p:blipFill rotWithShape="1">
          <a:blip r:embed="rId5">
            <a:alphaModFix/>
          </a:blip>
          <a:srcRect b="0" l="0" r="0" t="0"/>
          <a:stretch/>
        </p:blipFill>
        <p:spPr>
          <a:xfrm>
            <a:off x="8976320" y="4941168"/>
            <a:ext cx="3086100" cy="1209675"/>
          </a:xfrm>
          <a:prstGeom prst="rect">
            <a:avLst/>
          </a:prstGeom>
          <a:noFill/>
          <a:ln>
            <a:noFill/>
          </a:ln>
        </p:spPr>
      </p:pic>
      <p:grpSp>
        <p:nvGrpSpPr>
          <p:cNvPr id="481" name="Google Shape;481;p32"/>
          <p:cNvGrpSpPr/>
          <p:nvPr/>
        </p:nvGrpSpPr>
        <p:grpSpPr>
          <a:xfrm>
            <a:off x="1634752" y="1915241"/>
            <a:ext cx="10390238" cy="2883501"/>
            <a:chOff x="3248" y="142425"/>
            <a:chExt cx="10390238" cy="2883501"/>
          </a:xfrm>
        </p:grpSpPr>
        <p:sp>
          <p:nvSpPr>
            <p:cNvPr id="482" name="Google Shape;482;p32"/>
            <p:cNvSpPr/>
            <p:nvPr/>
          </p:nvSpPr>
          <p:spPr>
            <a:xfrm>
              <a:off x="3248"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2"/>
            <p:cNvSpPr txBox="1"/>
            <p:nvPr/>
          </p:nvSpPr>
          <p:spPr>
            <a:xfrm>
              <a:off x="3248"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0. Fina</a:t>
              </a:r>
              <a:r>
                <a:rPr b="0" i="0" lang="es-ES"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p:txBody>
        </p:sp>
        <p:sp>
          <p:nvSpPr>
            <p:cNvPr id="484" name="Google Shape;484;p32"/>
            <p:cNvSpPr/>
            <p:nvPr/>
          </p:nvSpPr>
          <p:spPr>
            <a:xfrm>
              <a:off x="3248" y="516825"/>
              <a:ext cx="3167755" cy="2509101"/>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2"/>
            <p:cNvSpPr txBox="1"/>
            <p:nvPr/>
          </p:nvSpPr>
          <p:spPr>
            <a:xfrm>
              <a:off x="3248"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Fluye rápidamente como el agua</a:t>
              </a:r>
              <a:endParaRPr b="0" i="0" sz="13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Puede ser ingerida mediante cualquier tipo de tetina, vaso o pajita, según proceda por edad y destrezas.  </a:t>
              </a:r>
              <a:endParaRPr b="0" i="0" sz="1300" u="none" cap="none" strike="noStrike">
                <a:solidFill>
                  <a:srgbClr val="000000"/>
                </a:solidFill>
                <a:latin typeface="Arial"/>
                <a:ea typeface="Arial"/>
                <a:cs typeface="Arial"/>
                <a:sym typeface="Arial"/>
              </a:endParaRPr>
            </a:p>
          </p:txBody>
        </p:sp>
        <p:sp>
          <p:nvSpPr>
            <p:cNvPr id="486" name="Google Shape;486;p32"/>
            <p:cNvSpPr/>
            <p:nvPr/>
          </p:nvSpPr>
          <p:spPr>
            <a:xfrm>
              <a:off x="3614490"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2"/>
            <p:cNvSpPr txBox="1"/>
            <p:nvPr/>
          </p:nvSpPr>
          <p:spPr>
            <a:xfrm>
              <a:off x="3614490"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1-Ligeramente espesa</a:t>
              </a:r>
              <a:endParaRPr b="0" i="0" sz="1300" u="none" cap="none" strike="noStrike">
                <a:solidFill>
                  <a:schemeClr val="lt1"/>
                </a:solidFill>
                <a:latin typeface="Arial"/>
                <a:ea typeface="Arial"/>
                <a:cs typeface="Arial"/>
                <a:sym typeface="Arial"/>
              </a:endParaRPr>
            </a:p>
          </p:txBody>
        </p:sp>
        <p:sp>
          <p:nvSpPr>
            <p:cNvPr id="488" name="Google Shape;488;p32"/>
            <p:cNvSpPr/>
            <p:nvPr/>
          </p:nvSpPr>
          <p:spPr>
            <a:xfrm>
              <a:off x="3614490" y="516825"/>
              <a:ext cx="3167755" cy="2509101"/>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2"/>
            <p:cNvSpPr txBox="1"/>
            <p:nvPr/>
          </p:nvSpPr>
          <p:spPr>
            <a:xfrm>
              <a:off x="3614490"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Es más espesa que el agua; fluye a través de una pajita, jeringa o tetina; requiere un poco más de esfuerzo que la textura líquida fina para ser ingerida.</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 Presenta una textura similar a la de fórmula infantil antireflujo.</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En población pediátrica, bebida densa que reduce la velocidad de flujo. También se usa en población adulta cuando los líquidos finos fluyen muy rápido para ser controlados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Permanece de 1 a 4 ml en la jeringa luego de 10 segundos.</a:t>
              </a:r>
              <a:endParaRPr b="0" i="0" sz="1400" u="none" cap="none" strike="noStrike">
                <a:solidFill>
                  <a:srgbClr val="000000"/>
                </a:solidFill>
                <a:latin typeface="Arial"/>
                <a:ea typeface="Arial"/>
                <a:cs typeface="Arial"/>
                <a:sym typeface="Arial"/>
              </a:endParaRPr>
            </a:p>
          </p:txBody>
        </p:sp>
        <p:sp>
          <p:nvSpPr>
            <p:cNvPr id="490" name="Google Shape;490;p32"/>
            <p:cNvSpPr/>
            <p:nvPr/>
          </p:nvSpPr>
          <p:spPr>
            <a:xfrm>
              <a:off x="7225731" y="142425"/>
              <a:ext cx="3167755" cy="3744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2"/>
            <p:cNvSpPr txBox="1"/>
            <p:nvPr/>
          </p:nvSpPr>
          <p:spPr>
            <a:xfrm>
              <a:off x="7225731" y="142425"/>
              <a:ext cx="3167755"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rgbClr val="000000"/>
                </a:buClr>
                <a:buSzPts val="1300"/>
                <a:buFont typeface="Arial"/>
                <a:buNone/>
              </a:pPr>
              <a:r>
                <a:rPr b="1" i="1" lang="es-ES" sz="1300" u="none" cap="none" strike="noStrike">
                  <a:solidFill>
                    <a:schemeClr val="lt1"/>
                  </a:solidFill>
                  <a:latin typeface="Arial"/>
                  <a:ea typeface="Arial"/>
                  <a:cs typeface="Arial"/>
                  <a:sym typeface="Arial"/>
                </a:rPr>
                <a:t>Nivel 2. Poco espesa</a:t>
              </a:r>
              <a:r>
                <a:rPr b="0" i="0" lang="es-ES" sz="1300" u="none" cap="none" strike="noStrike">
                  <a:solidFill>
                    <a:schemeClr val="lt1"/>
                  </a:solidFill>
                  <a:latin typeface="Arial"/>
                  <a:ea typeface="Arial"/>
                  <a:cs typeface="Arial"/>
                  <a:sym typeface="Arial"/>
                </a:rPr>
                <a:t> </a:t>
              </a:r>
              <a:endParaRPr b="0" i="0" sz="1300" u="none" cap="none" strike="noStrike">
                <a:solidFill>
                  <a:schemeClr val="lt1"/>
                </a:solidFill>
                <a:latin typeface="Arial"/>
                <a:ea typeface="Arial"/>
                <a:cs typeface="Arial"/>
                <a:sym typeface="Arial"/>
              </a:endParaRPr>
            </a:p>
          </p:txBody>
        </p:sp>
        <p:sp>
          <p:nvSpPr>
            <p:cNvPr id="492" name="Google Shape;492;p32"/>
            <p:cNvSpPr/>
            <p:nvPr/>
          </p:nvSpPr>
          <p:spPr>
            <a:xfrm>
              <a:off x="7225731" y="516825"/>
              <a:ext cx="3167755" cy="2509101"/>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2"/>
            <p:cNvSpPr txBox="1"/>
            <p:nvPr/>
          </p:nvSpPr>
          <p:spPr>
            <a:xfrm>
              <a:off x="7225731" y="516825"/>
              <a:ext cx="3167755" cy="2509101"/>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Se derrama de una cuchara con rapidez, pero de modo más lento que una bebida con textura fina. Es sorbible con pajita, aunque requiere esfuerzo para ser succionada.</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Útil si el control lingüal  se encuentra ligeramente reducido.</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Permanece de 4 a 8 ml en la jeringa luego de 10 segundos</a:t>
              </a:r>
              <a:endParaRPr b="0" i="0" sz="1400" u="none" cap="none" strike="noStrike">
                <a:solidFill>
                  <a:srgbClr val="000000"/>
                </a:solidFill>
                <a:latin typeface="Arial"/>
                <a:ea typeface="Arial"/>
                <a:cs typeface="Arial"/>
                <a:sym typeface="Arial"/>
              </a:endParaRPr>
            </a:p>
          </p:txBody>
        </p:sp>
      </p:grpSp>
      <p:pic>
        <p:nvPicPr>
          <p:cNvPr descr="Marco y descriptores de la IDDSI" id="494" name="Google Shape;494;p32"/>
          <p:cNvPicPr preferRelativeResize="0"/>
          <p:nvPr/>
        </p:nvPicPr>
        <p:blipFill rotWithShape="1">
          <a:blip r:embed="rId6">
            <a:alphaModFix/>
          </a:blip>
          <a:srcRect b="0" l="0" r="0" t="0"/>
          <a:stretch/>
        </p:blipFill>
        <p:spPr>
          <a:xfrm>
            <a:off x="1631504" y="1253747"/>
            <a:ext cx="935081" cy="935082"/>
          </a:xfrm>
          <a:prstGeom prst="triangle">
            <a:avLst>
              <a:gd fmla="val 50000" name="adj"/>
            </a:avLst>
          </a:prstGeom>
          <a:noFill/>
          <a:ln>
            <a:noFill/>
          </a:ln>
        </p:spPr>
      </p:pic>
      <p:pic>
        <p:nvPicPr>
          <p:cNvPr descr="Marco y descriptores de la IDDSI" id="495" name="Google Shape;495;p32"/>
          <p:cNvPicPr preferRelativeResize="0"/>
          <p:nvPr/>
        </p:nvPicPr>
        <p:blipFill rotWithShape="1">
          <a:blip r:embed="rId7">
            <a:alphaModFix/>
          </a:blip>
          <a:srcRect b="17891" l="9692" r="13029" t="8898"/>
          <a:stretch/>
        </p:blipFill>
        <p:spPr>
          <a:xfrm>
            <a:off x="4855958" y="1348438"/>
            <a:ext cx="895908" cy="848755"/>
          </a:xfrm>
          <a:prstGeom prst="triangle">
            <a:avLst>
              <a:gd fmla="val 50000" name="adj"/>
            </a:avLst>
          </a:prstGeom>
          <a:noFill/>
          <a:ln>
            <a:noFill/>
          </a:ln>
        </p:spPr>
      </p:pic>
      <p:pic>
        <p:nvPicPr>
          <p:cNvPr descr="Marco y descriptores de la IDDSI" id="496" name="Google Shape;496;p32"/>
          <p:cNvPicPr preferRelativeResize="0"/>
          <p:nvPr/>
        </p:nvPicPr>
        <p:blipFill rotWithShape="1">
          <a:blip r:embed="rId8">
            <a:alphaModFix/>
          </a:blip>
          <a:srcRect b="12522" l="6622" r="8642" t="0"/>
          <a:stretch/>
        </p:blipFill>
        <p:spPr>
          <a:xfrm>
            <a:off x="8553483" y="1165937"/>
            <a:ext cx="998901" cy="1031256"/>
          </a:xfrm>
          <a:prstGeom prst="triangle">
            <a:avLst>
              <a:gd fmla="val 50000" name="adj"/>
            </a:avLst>
          </a:prstGeom>
          <a:noFill/>
          <a:ln>
            <a:noFill/>
          </a:ln>
        </p:spPr>
      </p:pic>
      <p:pic>
        <p:nvPicPr>
          <p:cNvPr descr="IDDSI - Home" id="497" name="Google Shape;497;p32"/>
          <p:cNvPicPr preferRelativeResize="0"/>
          <p:nvPr/>
        </p:nvPicPr>
        <p:blipFill rotWithShape="1">
          <a:blip r:embed="rId9">
            <a:alphaModFix/>
          </a:blip>
          <a:srcRect b="0" l="0" r="0" t="0"/>
          <a:stretch/>
        </p:blipFill>
        <p:spPr>
          <a:xfrm>
            <a:off x="9552384" y="404664"/>
            <a:ext cx="2110665" cy="701056"/>
          </a:xfrm>
          <a:prstGeom prst="rect">
            <a:avLst/>
          </a:prstGeom>
          <a:noFill/>
          <a:ln>
            <a:noFill/>
          </a:ln>
        </p:spPr>
      </p:pic>
      <p:sp>
        <p:nvSpPr>
          <p:cNvPr id="498" name="Google Shape;498;p32"/>
          <p:cNvSpPr txBox="1"/>
          <p:nvPr/>
        </p:nvSpPr>
        <p:spPr>
          <a:xfrm>
            <a:off x="5860232" y="640939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Calibri"/>
                <a:ea typeface="Calibri"/>
                <a:cs typeface="Calibri"/>
                <a:sym typeface="Calibri"/>
              </a:rPr>
              <a:t>IDDSI. </a:t>
            </a:r>
            <a:r>
              <a:rPr b="0" i="0" lang="es-ES" sz="800" u="sng" cap="none" strike="noStrike">
                <a:solidFill>
                  <a:schemeClr val="dk2"/>
                </a:solidFill>
                <a:latin typeface="Calibri"/>
                <a:ea typeface="Calibri"/>
                <a:cs typeface="Calibri"/>
                <a:sym typeface="Calibri"/>
                <a:hlinkClick r:id="rId10">
                  <a:extLst>
                    <a:ext uri="{A12FA001-AC4F-418D-AE19-62706E023703}">
                      <ahyp:hlinkClr val="tx"/>
                    </a:ext>
                  </a:extLst>
                </a:hlinkClick>
              </a:rPr>
              <a:t>https://iddsi.org/IDDSI/media/images/Translations/IDDSI_</a:t>
            </a:r>
            <a:endParaRPr b="0" i="0" sz="800" u="none" cap="none" strike="noStrike">
              <a:solidFill>
                <a:schemeClr val="dk2"/>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3"/>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04" name="Google Shape;504;p33"/>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05" name="Google Shape;505;p33"/>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06" name="Google Shape;506;p33"/>
          <p:cNvSpPr/>
          <p:nvPr/>
        </p:nvSpPr>
        <p:spPr>
          <a:xfrm>
            <a:off x="2135560" y="2420888"/>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07" name="Google Shape;507;p33"/>
          <p:cNvPicPr preferRelativeResize="0"/>
          <p:nvPr/>
        </p:nvPicPr>
        <p:blipFill rotWithShape="1">
          <a:blip r:embed="rId4">
            <a:alphaModFix/>
          </a:blip>
          <a:srcRect b="0" l="0" r="0" t="0"/>
          <a:stretch/>
        </p:blipFill>
        <p:spPr>
          <a:xfrm>
            <a:off x="8976320" y="1912201"/>
            <a:ext cx="1914153" cy="3152304"/>
          </a:xfrm>
          <a:prstGeom prst="rect">
            <a:avLst/>
          </a:prstGeom>
          <a:noFill/>
          <a:ln>
            <a:noFill/>
          </a:ln>
        </p:spPr>
      </p:pic>
      <p:sp>
        <p:nvSpPr>
          <p:cNvPr id="508" name="Google Shape;508;p33"/>
          <p:cNvSpPr txBox="1"/>
          <p:nvPr/>
        </p:nvSpPr>
        <p:spPr>
          <a:xfrm>
            <a:off x="2069358" y="426999"/>
            <a:ext cx="5826435"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PRUEBA DE FLUJO IDDSI </a:t>
            </a:r>
            <a:endParaRPr b="0" i="0" sz="1400" u="none" cap="none" strike="noStrike">
              <a:solidFill>
                <a:srgbClr val="000000"/>
              </a:solidFill>
              <a:latin typeface="Arial"/>
              <a:ea typeface="Arial"/>
              <a:cs typeface="Arial"/>
              <a:sym typeface="Arial"/>
            </a:endParaRPr>
          </a:p>
        </p:txBody>
      </p:sp>
      <p:pic>
        <p:nvPicPr>
          <p:cNvPr descr="IDDSI - Home" id="509" name="Google Shape;509;p33"/>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grpSp>
        <p:nvGrpSpPr>
          <p:cNvPr id="510" name="Google Shape;510;p33"/>
          <p:cNvGrpSpPr/>
          <p:nvPr/>
        </p:nvGrpSpPr>
        <p:grpSpPr>
          <a:xfrm>
            <a:off x="1827462" y="2669854"/>
            <a:ext cx="6832301" cy="1518289"/>
            <a:chOff x="5346" y="1950188"/>
            <a:chExt cx="6832301" cy="1518289"/>
          </a:xfrm>
        </p:grpSpPr>
        <p:sp>
          <p:nvSpPr>
            <p:cNvPr id="511" name="Google Shape;511;p33"/>
            <p:cNvSpPr/>
            <p:nvPr/>
          </p:nvSpPr>
          <p:spPr>
            <a:xfrm>
              <a:off x="5346" y="1950188"/>
              <a:ext cx="3795723" cy="1518289"/>
            </a:xfrm>
            <a:prstGeom prst="homePlate">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3"/>
            <p:cNvSpPr txBox="1"/>
            <p:nvPr/>
          </p:nvSpPr>
          <p:spPr>
            <a:xfrm>
              <a:off x="5346" y="1950188"/>
              <a:ext cx="3416151" cy="1518289"/>
            </a:xfrm>
            <a:prstGeom prst="rect">
              <a:avLst/>
            </a:prstGeom>
            <a:noFill/>
            <a:ln>
              <a:noFill/>
            </a:ln>
          </p:spPr>
          <p:txBody>
            <a:bodyPr anchorCtr="0" anchor="ctr" bIns="29325" lIns="58650" spcFirstLastPara="1" rIns="14650" wrap="square" tIns="29325">
              <a:noAutofit/>
            </a:bodyPr>
            <a:lstStyle/>
            <a:p>
              <a:pPr indent="0" lvl="0" marL="0" marR="0" rtl="0" algn="ctr">
                <a:lnSpc>
                  <a:spcPct val="9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El </a:t>
              </a:r>
              <a:r>
                <a:rPr b="1" i="1" lang="es-ES" sz="1100" u="none" cap="none" strike="noStrike">
                  <a:solidFill>
                    <a:schemeClr val="lt1"/>
                  </a:solidFill>
                  <a:latin typeface="Arial"/>
                  <a:ea typeface="Arial"/>
                  <a:cs typeface="Arial"/>
                  <a:sym typeface="Arial"/>
                </a:rPr>
                <a:t>Test de flujo IDDSI</a:t>
              </a:r>
              <a:r>
                <a:rPr b="0" i="0" lang="es-ES" sz="1100" u="none" cap="none" strike="noStrike">
                  <a:solidFill>
                    <a:schemeClr val="lt1"/>
                  </a:solidFill>
                  <a:latin typeface="Arial"/>
                  <a:ea typeface="Arial"/>
                  <a:cs typeface="Arial"/>
                  <a:sym typeface="Arial"/>
                </a:rPr>
                <a:t> (Niveles 0-3) permite valorar de modo más preciso bebidas y líquidos como salsas y suplementos nutricionales.</a:t>
              </a:r>
              <a:endParaRPr b="0" i="0" sz="1100" u="none" cap="none" strike="noStrike">
                <a:solidFill>
                  <a:schemeClr val="lt1"/>
                </a:solidFill>
                <a:latin typeface="Arial"/>
                <a:ea typeface="Arial"/>
                <a:cs typeface="Arial"/>
                <a:sym typeface="Arial"/>
              </a:endParaRPr>
            </a:p>
          </p:txBody>
        </p:sp>
        <p:sp>
          <p:nvSpPr>
            <p:cNvPr id="513" name="Google Shape;513;p33"/>
            <p:cNvSpPr/>
            <p:nvPr/>
          </p:nvSpPr>
          <p:spPr>
            <a:xfrm>
              <a:off x="3041924" y="1950188"/>
              <a:ext cx="3795723" cy="1518289"/>
            </a:xfrm>
            <a:prstGeom prst="chevron">
              <a:avLst>
                <a:gd fmla="val 5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3"/>
            <p:cNvSpPr txBox="1"/>
            <p:nvPr/>
          </p:nvSpPr>
          <p:spPr>
            <a:xfrm>
              <a:off x="3801069" y="1950188"/>
              <a:ext cx="2277434" cy="1518289"/>
            </a:xfrm>
            <a:prstGeom prst="rect">
              <a:avLst/>
            </a:prstGeom>
            <a:noFill/>
            <a:ln>
              <a:noFill/>
            </a:ln>
          </p:spPr>
          <p:txBody>
            <a:bodyPr anchorCtr="0" anchor="ctr" bIns="29325" lIns="44000" spcFirstLastPara="1" rIns="14650" wrap="square" tIns="29325">
              <a:noAutofit/>
            </a:bodyPr>
            <a:lstStyle/>
            <a:p>
              <a:pPr indent="0" lvl="0" marL="0" marR="0" rtl="0" algn="ctr">
                <a:lnSpc>
                  <a:spcPct val="9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Para determinar la consistencia de las bebidas extremadamente espesas (Nivel 4), que no fluyen a través de una jeringa de 10 mL en 10 segundos y que son consumidas con mayor facilidad mediante cuchara, se recomienda la aplicación del </a:t>
              </a:r>
              <a:r>
                <a:rPr b="1" i="1" lang="es-ES" sz="1100" u="none" cap="none" strike="noStrike">
                  <a:solidFill>
                    <a:schemeClr val="lt1"/>
                  </a:solidFill>
                  <a:latin typeface="Arial"/>
                  <a:ea typeface="Arial"/>
                  <a:cs typeface="Arial"/>
                  <a:sym typeface="Arial"/>
                </a:rPr>
                <a:t>Test de presión con tenedor y/o Test de presión con cuchara IDDSI</a:t>
              </a:r>
              <a:r>
                <a:rPr b="0" i="1" lang="es-ES"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p:txBody>
        </p:sp>
      </p:grpSp>
      <p:sp>
        <p:nvSpPr>
          <p:cNvPr id="515" name="Google Shape;515;p33"/>
          <p:cNvSpPr txBox="1"/>
          <p:nvPr/>
        </p:nvSpPr>
        <p:spPr>
          <a:xfrm>
            <a:off x="5892316" y="6427173"/>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4"/>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21" name="Google Shape;521;p34"/>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22" name="Google Shape;522;p34"/>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23" name="Google Shape;523;p34"/>
          <p:cNvSpPr txBox="1"/>
          <p:nvPr/>
        </p:nvSpPr>
        <p:spPr>
          <a:xfrm>
            <a:off x="1744049" y="404664"/>
            <a:ext cx="786073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000000"/>
                </a:solidFill>
                <a:latin typeface="Calibri"/>
                <a:ea typeface="Calibri"/>
                <a:cs typeface="Calibri"/>
                <a:sym typeface="Calibri"/>
              </a:rPr>
              <a:t>MÉTODOS DE PRUEBA A UTILIZAR CON EL MARCO DE LA IDDSI PARA ALIMENTOS</a:t>
            </a:r>
            <a:endParaRPr b="0" i="0" sz="2800" u="none" cap="none" strike="noStrike">
              <a:solidFill>
                <a:srgbClr val="000000"/>
              </a:solidFill>
              <a:latin typeface="Calibri"/>
              <a:ea typeface="Calibri"/>
              <a:cs typeface="Calibri"/>
              <a:sym typeface="Calibri"/>
            </a:endParaRPr>
          </a:p>
        </p:txBody>
      </p:sp>
      <p:sp>
        <p:nvSpPr>
          <p:cNvPr id="524" name="Google Shape;524;p34"/>
          <p:cNvSpPr/>
          <p:nvPr/>
        </p:nvSpPr>
        <p:spPr>
          <a:xfrm>
            <a:off x="2331662" y="1324600"/>
            <a:ext cx="9191644"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Prueba de goteo del tenedor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rgbClr val="000000"/>
                </a:solidFill>
                <a:latin typeface="Calibri"/>
                <a:ea typeface="Calibri"/>
                <a:cs typeface="Calibri"/>
                <a:sym typeface="Calibri"/>
              </a:rPr>
              <a:t>La textura de las bebidas espesas y alimentos líquidos (Niveles 3 y 4) puede evaluarse al determinar si discurre a través de las ranuras de un tenedor y comparar el resultado contra la descripción detallada de cada nivel.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pic>
        <p:nvPicPr>
          <p:cNvPr id="525" name="Google Shape;525;p34"/>
          <p:cNvPicPr preferRelativeResize="0"/>
          <p:nvPr/>
        </p:nvPicPr>
        <p:blipFill rotWithShape="1">
          <a:blip r:embed="rId4">
            <a:alphaModFix/>
          </a:blip>
          <a:srcRect b="0" l="4807" r="0" t="0"/>
          <a:stretch/>
        </p:blipFill>
        <p:spPr>
          <a:xfrm>
            <a:off x="1822116" y="3728183"/>
            <a:ext cx="3887346" cy="2554545"/>
          </a:xfrm>
          <a:prstGeom prst="rect">
            <a:avLst/>
          </a:prstGeom>
          <a:noFill/>
          <a:ln>
            <a:noFill/>
          </a:ln>
        </p:spPr>
      </p:pic>
      <p:pic>
        <p:nvPicPr>
          <p:cNvPr id="526" name="Google Shape;526;p34"/>
          <p:cNvPicPr preferRelativeResize="0"/>
          <p:nvPr/>
        </p:nvPicPr>
        <p:blipFill rotWithShape="1">
          <a:blip r:embed="rId5">
            <a:alphaModFix/>
          </a:blip>
          <a:srcRect b="0" l="0" r="0" t="0"/>
          <a:stretch/>
        </p:blipFill>
        <p:spPr>
          <a:xfrm>
            <a:off x="5855523" y="3728183"/>
            <a:ext cx="5807526" cy="2554545"/>
          </a:xfrm>
          <a:prstGeom prst="rect">
            <a:avLst/>
          </a:prstGeom>
          <a:noFill/>
          <a:ln>
            <a:noFill/>
          </a:ln>
        </p:spPr>
      </p:pic>
      <p:pic>
        <p:nvPicPr>
          <p:cNvPr descr="IDDSI - Home" id="527" name="Google Shape;527;p34"/>
          <p:cNvPicPr preferRelativeResize="0"/>
          <p:nvPr/>
        </p:nvPicPr>
        <p:blipFill rotWithShape="1">
          <a:blip r:embed="rId6">
            <a:alphaModFix/>
          </a:blip>
          <a:srcRect b="0" l="0" r="0" t="0"/>
          <a:stretch/>
        </p:blipFill>
        <p:spPr>
          <a:xfrm>
            <a:off x="9552384" y="404664"/>
            <a:ext cx="2110665" cy="701056"/>
          </a:xfrm>
          <a:prstGeom prst="rect">
            <a:avLst/>
          </a:prstGeom>
          <a:noFill/>
          <a:ln>
            <a:noFill/>
          </a:ln>
        </p:spPr>
      </p:pic>
      <p:sp>
        <p:nvSpPr>
          <p:cNvPr id="528" name="Google Shape;528;p34"/>
          <p:cNvSpPr txBox="1"/>
          <p:nvPr/>
        </p:nvSpPr>
        <p:spPr>
          <a:xfrm>
            <a:off x="5855523" y="6453336"/>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5"/>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34" name="Google Shape;534;p35"/>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35" name="Google Shape;535;p35"/>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36" name="Google Shape;536;p35"/>
          <p:cNvSpPr txBox="1"/>
          <p:nvPr/>
        </p:nvSpPr>
        <p:spPr>
          <a:xfrm>
            <a:off x="1945738" y="363984"/>
            <a:ext cx="7132301"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000000"/>
                </a:solidFill>
                <a:latin typeface="Calibri"/>
                <a:ea typeface="Calibri"/>
                <a:cs typeface="Calibri"/>
                <a:sym typeface="Calibri"/>
              </a:rPr>
              <a:t>MÉTODOS DE PRUEBA A UTILIZAR CON EL MARCO DE LA IDDSI PARA ALIMENTOS</a:t>
            </a:r>
            <a:endParaRPr b="0" i="0" sz="2800" u="none" cap="none" strike="noStrike">
              <a:solidFill>
                <a:srgbClr val="000000"/>
              </a:solidFill>
              <a:latin typeface="Calibri"/>
              <a:ea typeface="Calibri"/>
              <a:cs typeface="Calibri"/>
              <a:sym typeface="Calibri"/>
            </a:endParaRPr>
          </a:p>
        </p:txBody>
      </p:sp>
      <p:pic>
        <p:nvPicPr>
          <p:cNvPr descr="https://lh6.googleusercontent.com/t0R7o9_92s5sFoe3oGoyVQzEw0bbHjK9PpZcelGMy7dDd2eSuVu8V6xQGeQyCgOQEN-iSwxmNvaJbvMC7BVe8Ev2Pt2NUznkWJk2sHtWtMtD8ThvNZnNJv-Eg0QYPe2ChC5JKgo=s0" id="537" name="Google Shape;537;p35"/>
          <p:cNvPicPr preferRelativeResize="0"/>
          <p:nvPr/>
        </p:nvPicPr>
        <p:blipFill rotWithShape="1">
          <a:blip r:embed="rId4">
            <a:alphaModFix/>
          </a:blip>
          <a:srcRect b="3927" l="11776" r="10232" t="0"/>
          <a:stretch/>
        </p:blipFill>
        <p:spPr>
          <a:xfrm>
            <a:off x="7985207" y="1370479"/>
            <a:ext cx="3768967" cy="4265210"/>
          </a:xfrm>
          <a:prstGeom prst="rect">
            <a:avLst/>
          </a:prstGeom>
          <a:noFill/>
          <a:ln>
            <a:noFill/>
          </a:ln>
        </p:spPr>
      </p:pic>
      <p:sp>
        <p:nvSpPr>
          <p:cNvPr id="538" name="Google Shape;538;p35"/>
          <p:cNvSpPr/>
          <p:nvPr/>
        </p:nvSpPr>
        <p:spPr>
          <a:xfrm>
            <a:off x="1889208" y="1589790"/>
            <a:ext cx="60960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0000"/>
                </a:solidFill>
                <a:latin typeface="Calibri"/>
                <a:ea typeface="Calibri"/>
                <a:cs typeface="Calibri"/>
                <a:sym typeface="Calibri"/>
              </a:rPr>
              <a:t>Prueba de inclinación de cuchara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Se emplea para determinar la adhesión (adhesividad) y habilidad de la muestra para permanecer junta (cohesividad).</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Se usa principalmente para medir muestras en los Niveles 4 y 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Una cucharada llena de muestra debe: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-Ser bastante cohesiva para mantener su forma sobre la cuchara.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-Caer de la cuchara si ésta se inclina lateralmente, se sacude de modo ligero o se gira.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-Deslizarse de la cuchara con facilidad dejando una pequeña cantidad de alimento sobre el cubierto; la muestra no debe ser pegajosa.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-Dispersarse o caer de manera muy ligera sobre un plato plano.</a:t>
            </a:r>
            <a:endParaRPr b="0" i="0" sz="1400" u="none" cap="none" strike="noStrike">
              <a:solidFill>
                <a:srgbClr val="000000"/>
              </a:solidFill>
              <a:latin typeface="Arial"/>
              <a:ea typeface="Arial"/>
              <a:cs typeface="Arial"/>
              <a:sym typeface="Arial"/>
            </a:endParaRPr>
          </a:p>
        </p:txBody>
      </p:sp>
      <p:pic>
        <p:nvPicPr>
          <p:cNvPr descr="IDDSI - Home" id="539" name="Google Shape;539;p35"/>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sp>
        <p:nvSpPr>
          <p:cNvPr id="540" name="Google Shape;540;p35"/>
          <p:cNvSpPr txBox="1"/>
          <p:nvPr/>
        </p:nvSpPr>
        <p:spPr>
          <a:xfrm>
            <a:off x="5900372" y="6324739"/>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rgbClr val="000000"/>
                </a:solidFill>
                <a:latin typeface="Arial"/>
                <a:ea typeface="Arial"/>
                <a:cs typeface="Arial"/>
                <a:sym typeface="Arial"/>
              </a:rPr>
              <a:t>IDDSI. </a:t>
            </a:r>
            <a:r>
              <a:rPr b="0" i="0" lang="es-ES" sz="800" u="sng" cap="none" strike="noStrike">
                <a:solidFill>
                  <a:srgbClr val="000000"/>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6"/>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46" name="Google Shape;546;p36"/>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47" name="Google Shape;547;p36"/>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48" name="Google Shape;548;p36"/>
          <p:cNvSpPr txBox="1"/>
          <p:nvPr/>
        </p:nvSpPr>
        <p:spPr>
          <a:xfrm>
            <a:off x="1886011" y="287227"/>
            <a:ext cx="7666373"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000000"/>
                </a:solidFill>
                <a:latin typeface="Arial"/>
                <a:ea typeface="Arial"/>
                <a:cs typeface="Arial"/>
                <a:sym typeface="Arial"/>
              </a:rPr>
              <a:t>EVALUACIÓN DE LA TEXTURA DE ALIMENTOS SUAVES, FIRMES Y DUROS</a:t>
            </a:r>
            <a:endParaRPr b="1" i="0" sz="3200" u="none" cap="none" strike="noStrike">
              <a:solidFill>
                <a:schemeClr val="dk1"/>
              </a:solidFill>
              <a:latin typeface="Calibri"/>
              <a:ea typeface="Calibri"/>
              <a:cs typeface="Calibri"/>
              <a:sym typeface="Calibri"/>
            </a:endParaRPr>
          </a:p>
        </p:txBody>
      </p:sp>
      <p:sp>
        <p:nvSpPr>
          <p:cNvPr id="549" name="Google Shape;549;p36"/>
          <p:cNvSpPr/>
          <p:nvPr/>
        </p:nvSpPr>
        <p:spPr>
          <a:xfrm>
            <a:off x="1822116" y="2002844"/>
            <a:ext cx="7499166"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Arial"/>
                <a:ea typeface="Arial"/>
                <a:cs typeface="Arial"/>
                <a:sym typeface="Arial"/>
              </a:rPr>
              <a:t>Prueba para el cumplimiento del tamaño de las partículas de 4 mm: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En adultos  el tamaño promedio de las partículas de los alimentos sólidos masticados previo a la deglución es de 2-4 mm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Ranuras entre los dientes de un tenedor metálico estándar miden 4 mm.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Se usan para evaluar el tamaño de las partículas en el </a:t>
            </a:r>
            <a:r>
              <a:rPr b="1" i="0" lang="es-ES" sz="1600" u="none" cap="none" strike="noStrike">
                <a:solidFill>
                  <a:srgbClr val="000000"/>
                </a:solidFill>
                <a:latin typeface="Arial"/>
                <a:ea typeface="Arial"/>
                <a:cs typeface="Arial"/>
                <a:sym typeface="Arial"/>
              </a:rPr>
              <a:t>Nivel 5 - Picada y húmeda.</a:t>
            </a:r>
            <a:r>
              <a:rPr b="0" i="0" lang="es-ES"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En pediatría se emplea como referencia el ancho de la uña del dedo meñique ,  para predecir el diámetro interno del tubo endotraqueal en la población pediátrica.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550" name="Google Shape;550;p36"/>
          <p:cNvPicPr preferRelativeResize="0"/>
          <p:nvPr/>
        </p:nvPicPr>
        <p:blipFill rotWithShape="1">
          <a:blip r:embed="rId4">
            <a:alphaModFix/>
          </a:blip>
          <a:srcRect b="0" l="0" r="0" t="0"/>
          <a:stretch/>
        </p:blipFill>
        <p:spPr>
          <a:xfrm>
            <a:off x="8688721" y="2241172"/>
            <a:ext cx="3362325" cy="2452126"/>
          </a:xfrm>
          <a:prstGeom prst="rect">
            <a:avLst/>
          </a:prstGeom>
          <a:noFill/>
          <a:ln>
            <a:noFill/>
          </a:ln>
        </p:spPr>
      </p:pic>
      <p:pic>
        <p:nvPicPr>
          <p:cNvPr descr="IDDSI - Home" id="551" name="Google Shape;551;p36"/>
          <p:cNvPicPr preferRelativeResize="0"/>
          <p:nvPr/>
        </p:nvPicPr>
        <p:blipFill rotWithShape="1">
          <a:blip r:embed="rId5">
            <a:alphaModFix/>
          </a:blip>
          <a:srcRect b="0" l="0" r="0" t="0"/>
          <a:stretch/>
        </p:blipFill>
        <p:spPr>
          <a:xfrm>
            <a:off x="9552384" y="404664"/>
            <a:ext cx="2110665" cy="701056"/>
          </a:xfrm>
          <a:prstGeom prst="rect">
            <a:avLst/>
          </a:prstGeom>
          <a:noFill/>
          <a:ln>
            <a:noFill/>
          </a:ln>
        </p:spPr>
      </p:pic>
      <p:sp>
        <p:nvSpPr>
          <p:cNvPr id="552" name="Google Shape;552;p36"/>
          <p:cNvSpPr txBox="1"/>
          <p:nvPr/>
        </p:nvSpPr>
        <p:spPr>
          <a:xfrm>
            <a:off x="6023992" y="6250161"/>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58" name="Google Shape;558;p37"/>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59" name="Google Shape;559;p37"/>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60" name="Google Shape;560;p37"/>
          <p:cNvSpPr txBox="1"/>
          <p:nvPr/>
        </p:nvSpPr>
        <p:spPr>
          <a:xfrm>
            <a:off x="2246051" y="363984"/>
            <a:ext cx="9250549"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ES" sz="4000" u="none" cap="none" strike="noStrike">
                <a:solidFill>
                  <a:srgbClr val="000000"/>
                </a:solidFill>
                <a:latin typeface="Arial"/>
                <a:ea typeface="Arial"/>
                <a:cs typeface="Arial"/>
                <a:sym typeface="Arial"/>
              </a:rPr>
              <a:t>IDDSI: NIVELES DE CLASIFICACIÓN</a:t>
            </a:r>
            <a:endParaRPr b="0" i="0" sz="4000" u="none" cap="none" strike="noStrike">
              <a:solidFill>
                <a:srgbClr val="000000"/>
              </a:solidFill>
              <a:latin typeface="Arial"/>
              <a:ea typeface="Arial"/>
              <a:cs typeface="Arial"/>
              <a:sym typeface="Arial"/>
            </a:endParaRPr>
          </a:p>
        </p:txBody>
      </p:sp>
      <p:grpSp>
        <p:nvGrpSpPr>
          <p:cNvPr id="561" name="Google Shape;561;p37"/>
          <p:cNvGrpSpPr/>
          <p:nvPr/>
        </p:nvGrpSpPr>
        <p:grpSpPr>
          <a:xfrm>
            <a:off x="1948840" y="1704998"/>
            <a:ext cx="9921995" cy="2756523"/>
            <a:chOff x="3102" y="4190"/>
            <a:chExt cx="9921995" cy="2756523"/>
          </a:xfrm>
        </p:grpSpPr>
        <p:sp>
          <p:nvSpPr>
            <p:cNvPr id="562" name="Google Shape;562;p37"/>
            <p:cNvSpPr/>
            <p:nvPr/>
          </p:nvSpPr>
          <p:spPr>
            <a:xfrm>
              <a:off x="3102"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7"/>
            <p:cNvSpPr txBox="1"/>
            <p:nvPr/>
          </p:nvSpPr>
          <p:spPr>
            <a:xfrm>
              <a:off x="3102" y="4190"/>
              <a:ext cx="3024998" cy="236612"/>
            </a:xfrm>
            <a:prstGeom prst="rect">
              <a:avLst/>
            </a:prstGeom>
            <a:noFill/>
            <a:ln>
              <a:noFill/>
            </a:ln>
          </p:spPr>
          <p:txBody>
            <a:bodyPr anchorCtr="0" anchor="ctr" bIns="36575" lIns="64000" spcFirstLastPara="1" rIns="64000" wrap="square" tIns="36575">
              <a:noAutofit/>
            </a:bodyPr>
            <a:lstStyle/>
            <a:p>
              <a:pPr indent="0" lvl="0" marL="0" marR="0" rtl="0" algn="ctr">
                <a:lnSpc>
                  <a:spcPct val="90000"/>
                </a:lnSpc>
                <a:spcBef>
                  <a:spcPts val="0"/>
                </a:spcBef>
                <a:spcAft>
                  <a:spcPts val="0"/>
                </a:spcAft>
                <a:buClr>
                  <a:srgbClr val="000000"/>
                </a:buClr>
                <a:buSzPts val="900"/>
                <a:buFont typeface="Arial"/>
                <a:buNone/>
              </a:pPr>
              <a:r>
                <a:rPr b="1" i="1" lang="es-ES" sz="900" u="none" cap="none" strike="noStrike">
                  <a:solidFill>
                    <a:schemeClr val="lt1"/>
                  </a:solidFill>
                  <a:latin typeface="Arial"/>
                  <a:ea typeface="Arial"/>
                  <a:cs typeface="Arial"/>
                  <a:sym typeface="Arial"/>
                </a:rPr>
                <a:t>Nivel 3 Licuada o moderadamente espesa</a:t>
              </a:r>
              <a:endParaRPr b="0" i="0" sz="900" u="none" cap="none" strike="noStrike">
                <a:solidFill>
                  <a:schemeClr val="lt1"/>
                </a:solidFill>
                <a:latin typeface="Arial"/>
                <a:ea typeface="Arial"/>
                <a:cs typeface="Arial"/>
                <a:sym typeface="Arial"/>
              </a:endParaRPr>
            </a:p>
          </p:txBody>
        </p:sp>
        <p:sp>
          <p:nvSpPr>
            <p:cNvPr id="564" name="Google Shape;564;p37"/>
            <p:cNvSpPr/>
            <p:nvPr/>
          </p:nvSpPr>
          <p:spPr>
            <a:xfrm>
              <a:off x="3102" y="240803"/>
              <a:ext cx="3024998" cy="2519910"/>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7"/>
            <p:cNvSpPr txBox="1"/>
            <p:nvPr/>
          </p:nvSpPr>
          <p:spPr>
            <a:xfrm>
              <a:off x="3102" y="240803"/>
              <a:ext cx="3024998" cy="2519910"/>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Puede beberse en vaso o comerse con cuchara, pero no con tenedor.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Requiere cierto esfuerzo para ser succionada a través de una pajita. No logra amontonarse, formar capas o ser moldeada sobre un plato.</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 No necesita trituración o masticación, puede deglutirse directamente.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Presenta textura homogénea.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Permanece de 8 ml en la jeringa luego de 10 segundos.</a:t>
              </a:r>
              <a:endParaRPr b="0" i="0" sz="14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s-ES" sz="1100" u="none" cap="none" strike="noStrike">
                  <a:solidFill>
                    <a:srgbClr val="000000"/>
                  </a:solidFill>
                  <a:latin typeface="Arial"/>
                  <a:ea typeface="Arial"/>
                  <a:cs typeface="Arial"/>
                  <a:sym typeface="Arial"/>
                </a:rPr>
                <a:t>Ejemplo: Puré de frutas, salsas y caldos, almíbar de frutas.</a:t>
              </a:r>
              <a:endParaRPr b="0" i="0" sz="1100" u="none" cap="none" strike="noStrike">
                <a:solidFill>
                  <a:srgbClr val="000000"/>
                </a:solidFill>
                <a:latin typeface="Arial"/>
                <a:ea typeface="Arial"/>
                <a:cs typeface="Arial"/>
                <a:sym typeface="Arial"/>
              </a:endParaRPr>
            </a:p>
            <a:p>
              <a:pPr indent="0" lvl="1" marL="57150" marR="0" rtl="0" algn="l">
                <a:lnSpc>
                  <a:spcPct val="90000"/>
                </a:lnSpc>
                <a:spcBef>
                  <a:spcPts val="165"/>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6" name="Google Shape;566;p37"/>
            <p:cNvSpPr/>
            <p:nvPr/>
          </p:nvSpPr>
          <p:spPr>
            <a:xfrm>
              <a:off x="3451601"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7"/>
            <p:cNvSpPr txBox="1"/>
            <p:nvPr/>
          </p:nvSpPr>
          <p:spPr>
            <a:xfrm>
              <a:off x="3451601" y="4190"/>
              <a:ext cx="3024998" cy="236612"/>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Clr>
                  <a:srgbClr val="000000"/>
                </a:buClr>
                <a:buSzPts val="1000"/>
                <a:buFont typeface="Arial"/>
                <a:buNone/>
              </a:pPr>
              <a:r>
                <a:rPr b="1" i="1" lang="es-ES" sz="1000" u="none" cap="none" strike="noStrike">
                  <a:solidFill>
                    <a:schemeClr val="lt1"/>
                  </a:solidFill>
                  <a:latin typeface="Arial"/>
                  <a:ea typeface="Arial"/>
                  <a:cs typeface="Arial"/>
                  <a:sym typeface="Arial"/>
                </a:rPr>
                <a:t>Nivel 4. Puré extremadamente espeso</a:t>
              </a:r>
              <a:endParaRPr b="0" i="0" sz="1000" u="none" cap="none" strike="noStrike">
                <a:solidFill>
                  <a:schemeClr val="lt1"/>
                </a:solidFill>
                <a:latin typeface="Arial"/>
                <a:ea typeface="Arial"/>
                <a:cs typeface="Arial"/>
                <a:sym typeface="Arial"/>
              </a:endParaRPr>
            </a:p>
          </p:txBody>
        </p:sp>
        <p:sp>
          <p:nvSpPr>
            <p:cNvPr id="568" name="Google Shape;568;p37"/>
            <p:cNvSpPr/>
            <p:nvPr/>
          </p:nvSpPr>
          <p:spPr>
            <a:xfrm>
              <a:off x="3451601" y="240803"/>
              <a:ext cx="3024998" cy="2519910"/>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7"/>
            <p:cNvSpPr txBox="1"/>
            <p:nvPr/>
          </p:nvSpPr>
          <p:spPr>
            <a:xfrm>
              <a:off x="3451601" y="240803"/>
              <a:ext cx="3024998" cy="2519910"/>
            </a:xfrm>
            <a:prstGeom prst="rect">
              <a:avLst/>
            </a:prstGeom>
            <a:noFill/>
            <a:ln>
              <a:noFill/>
            </a:ln>
          </p:spPr>
          <p:txBody>
            <a:bodyPr anchorCtr="0" anchor="t" bIns="88000" lIns="58650" spcFirstLastPara="1" rIns="78225" wrap="square" tIns="58650">
              <a:noAutofit/>
            </a:bodyPr>
            <a:lstStyle/>
            <a:p>
              <a:pPr indent="-66675" lvl="1" marL="57150" marR="0" rtl="0" algn="l">
                <a:lnSpc>
                  <a:spcPct val="90000"/>
                </a:lnSpc>
                <a:spcBef>
                  <a:spcPts val="0"/>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Normalmente se toma con cuchara, pero es posible hacerlo también con tenedor.</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 No puede beberse en un vaso.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masticación. Puede almacenarse, formar capas y puede ser moldeada.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Mantiene su forma sobre la cuchara. Muestra un movimiento muy lento bajo gravedad, a pesar de ello, no puede verterse.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Cuando la cuchara se inclina, cae en una sola cucharada de forma continua manteniendo su forma sobre el plato.</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 No tiene grumos. No es pegajosa. El líquido no se separa del sólido.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mordidas ni masticación, siendo adecuada si se siente dolor o fatiga al masticar o si hay falta de piezas dentales.</a:t>
              </a:r>
              <a:endParaRPr b="0" i="0" sz="1050" u="none" cap="none" strike="noStrike">
                <a:solidFill>
                  <a:srgbClr val="000000"/>
                </a:solidFill>
                <a:latin typeface="Arial"/>
                <a:ea typeface="Arial"/>
                <a:cs typeface="Arial"/>
                <a:sym typeface="Arial"/>
              </a:endParaRPr>
            </a:p>
          </p:txBody>
        </p:sp>
        <p:sp>
          <p:nvSpPr>
            <p:cNvPr id="570" name="Google Shape;570;p37"/>
            <p:cNvSpPr/>
            <p:nvPr/>
          </p:nvSpPr>
          <p:spPr>
            <a:xfrm>
              <a:off x="6900099" y="4190"/>
              <a:ext cx="3024998" cy="236612"/>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7"/>
            <p:cNvSpPr txBox="1"/>
            <p:nvPr/>
          </p:nvSpPr>
          <p:spPr>
            <a:xfrm>
              <a:off x="6900099" y="4190"/>
              <a:ext cx="3024998" cy="236612"/>
            </a:xfrm>
            <a:prstGeom prst="rect">
              <a:avLst/>
            </a:prstGeom>
            <a:noFill/>
            <a:ln>
              <a:noFill/>
            </a:ln>
          </p:spPr>
          <p:txBody>
            <a:bodyPr anchorCtr="0" anchor="ctr" bIns="40625" lIns="71100" spcFirstLastPara="1" rIns="71100" wrap="square" tIns="40625">
              <a:noAutofit/>
            </a:bodyPr>
            <a:lstStyle/>
            <a:p>
              <a:pPr indent="0" lvl="0" marL="0" marR="0" rtl="0" algn="ctr">
                <a:lnSpc>
                  <a:spcPct val="90000"/>
                </a:lnSpc>
                <a:spcBef>
                  <a:spcPts val="0"/>
                </a:spcBef>
                <a:spcAft>
                  <a:spcPts val="0"/>
                </a:spcAft>
                <a:buClr>
                  <a:srgbClr val="000000"/>
                </a:buClr>
                <a:buSzPts val="1000"/>
                <a:buFont typeface="Arial"/>
                <a:buNone/>
              </a:pPr>
              <a:r>
                <a:rPr b="1" i="1" lang="es-ES" sz="1000" u="none" cap="none" strike="noStrike">
                  <a:solidFill>
                    <a:schemeClr val="lt1"/>
                  </a:solidFill>
                  <a:latin typeface="Arial"/>
                  <a:ea typeface="Arial"/>
                  <a:cs typeface="Arial"/>
                  <a:sym typeface="Arial"/>
                </a:rPr>
                <a:t>Nivel 5. Picada y húmeda</a:t>
              </a:r>
              <a:endParaRPr b="0" i="0" sz="1000" u="none" cap="none" strike="noStrike">
                <a:solidFill>
                  <a:schemeClr val="lt1"/>
                </a:solidFill>
                <a:latin typeface="Arial"/>
                <a:ea typeface="Arial"/>
                <a:cs typeface="Arial"/>
                <a:sym typeface="Arial"/>
              </a:endParaRPr>
            </a:p>
          </p:txBody>
        </p:sp>
        <p:sp>
          <p:nvSpPr>
            <p:cNvPr id="572" name="Google Shape;572;p37"/>
            <p:cNvSpPr/>
            <p:nvPr/>
          </p:nvSpPr>
          <p:spPr>
            <a:xfrm>
              <a:off x="6900099" y="240803"/>
              <a:ext cx="3024998" cy="2519910"/>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7"/>
            <p:cNvSpPr txBox="1"/>
            <p:nvPr/>
          </p:nvSpPr>
          <p:spPr>
            <a:xfrm>
              <a:off x="6900099" y="240803"/>
              <a:ext cx="3024998" cy="2519910"/>
            </a:xfrm>
            <a:prstGeom prst="rect">
              <a:avLst/>
            </a:prstGeom>
            <a:noFill/>
            <a:ln>
              <a:noFill/>
            </a:ln>
          </p:spPr>
          <p:txBody>
            <a:bodyPr anchorCtr="0" anchor="t" bIns="88000" lIns="58650" spcFirstLastPara="1" rIns="78225" wrap="square" tIns="58650">
              <a:noAutofit/>
            </a:bodyPr>
            <a:lstStyle/>
            <a:p>
              <a:pPr indent="-66675" lvl="1" marL="57150" marR="0" rtl="0" algn="l">
                <a:lnSpc>
                  <a:spcPct val="90000"/>
                </a:lnSpc>
                <a:spcBef>
                  <a:spcPts val="0"/>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Puede comerse con tenedor o cuchara.</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Podría servirse y ser moldeada (ejemplo: en forma de bola) sobre un plato.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Es blanda, húmeda, sin líquido fino aparente. </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Contiene pequeños grumos visibles que se aplastan lentamente con la lengua.</a:t>
              </a:r>
              <a:endParaRPr b="0" i="0" sz="1050" u="none" cap="none" strike="noStrike">
                <a:solidFill>
                  <a:srgbClr val="000000"/>
                </a:solidFill>
                <a:latin typeface="Arial"/>
                <a:ea typeface="Arial"/>
                <a:cs typeface="Arial"/>
                <a:sym typeface="Arial"/>
              </a:endParaRPr>
            </a:p>
            <a:p>
              <a:pPr indent="-66675" lvl="1" marL="57150" marR="0" rtl="0" algn="l">
                <a:lnSpc>
                  <a:spcPct val="90000"/>
                </a:lnSpc>
                <a:spcBef>
                  <a:spcPts val="158"/>
                </a:spcBef>
                <a:spcAft>
                  <a:spcPts val="0"/>
                </a:spcAft>
                <a:buClr>
                  <a:srgbClr val="000000"/>
                </a:buClr>
                <a:buSzPts val="1050"/>
                <a:buFont typeface="Arial"/>
                <a:buChar char="•"/>
              </a:pPr>
              <a:r>
                <a:rPr b="0" i="0" lang="es-ES" sz="1050" u="none" cap="none" strike="noStrike">
                  <a:solidFill>
                    <a:srgbClr val="000000"/>
                  </a:solidFill>
                  <a:latin typeface="Arial"/>
                  <a:ea typeface="Arial"/>
                  <a:cs typeface="Arial"/>
                  <a:sym typeface="Arial"/>
                </a:rPr>
                <a:t>No requiere mordidas pero sí mínima masticación. Adecuada si se siente dolor o fatiga al masticar o si hay falta de piezas dentales. Requiere de cierta fuerza lingual</a:t>
              </a:r>
              <a:r>
                <a:rPr b="0" i="0" lang="es-ES" sz="600" u="none" cap="none" strike="noStrike">
                  <a:solidFill>
                    <a:srgbClr val="000000"/>
                  </a:solidFill>
                  <a:latin typeface="Arial"/>
                  <a:ea typeface="Arial"/>
                  <a:cs typeface="Arial"/>
                  <a:sym typeface="Arial"/>
                </a:rPr>
                <a:t>.</a:t>
              </a:r>
              <a:endParaRPr b="0" i="0" sz="600" u="none" cap="none" strike="noStrike">
                <a:solidFill>
                  <a:srgbClr val="000000"/>
                </a:solidFill>
                <a:latin typeface="Arial"/>
                <a:ea typeface="Arial"/>
                <a:cs typeface="Arial"/>
                <a:sym typeface="Arial"/>
              </a:endParaRPr>
            </a:p>
          </p:txBody>
        </p:sp>
      </p:grpSp>
      <p:pic>
        <p:nvPicPr>
          <p:cNvPr descr="https://lh4.googleusercontent.com/4nxxzyDge0AtIek6Q8HW1flpY76AtGOj9YRBSWlqQmJCuRdUUmrTUAgB7np8Lx3jsma4oWHWgSUoHqMO-yjWSJMIWo1fhQlMIGQ3573P4UaUNUCiHckn4cVVsgIdGLCAEf9mbrs=s0" id="574" name="Google Shape;574;p37"/>
          <p:cNvPicPr preferRelativeResize="0"/>
          <p:nvPr/>
        </p:nvPicPr>
        <p:blipFill rotWithShape="1">
          <a:blip r:embed="rId4">
            <a:alphaModFix/>
          </a:blip>
          <a:srcRect b="0" l="0" r="0" t="0"/>
          <a:stretch/>
        </p:blipFill>
        <p:spPr>
          <a:xfrm>
            <a:off x="1914572" y="4641792"/>
            <a:ext cx="3021322" cy="1637709"/>
          </a:xfrm>
          <a:prstGeom prst="rect">
            <a:avLst/>
          </a:prstGeom>
          <a:noFill/>
          <a:ln>
            <a:noFill/>
          </a:ln>
        </p:spPr>
      </p:pic>
      <p:pic>
        <p:nvPicPr>
          <p:cNvPr descr="https://lh4.googleusercontent.com/x0YhtgPHILtHM34Bl7k0f2O_kKvMCRygwCTlHUa60YXU6AK0XxZkN9W7EXr9_QDWau59QWoaPmd-UcPVlHpxwcUNbK1kgseA3-GReSLsfUjzEZ-6b5qvCKv3qlXF6CKHZukhQBo=s0" id="575" name="Google Shape;575;p37"/>
          <p:cNvPicPr preferRelativeResize="0"/>
          <p:nvPr/>
        </p:nvPicPr>
        <p:blipFill rotWithShape="1">
          <a:blip r:embed="rId5">
            <a:alphaModFix/>
          </a:blip>
          <a:srcRect b="0" l="0" r="0" t="0"/>
          <a:stretch/>
        </p:blipFill>
        <p:spPr>
          <a:xfrm>
            <a:off x="5093891" y="4664635"/>
            <a:ext cx="3359644" cy="1614866"/>
          </a:xfrm>
          <a:prstGeom prst="rect">
            <a:avLst/>
          </a:prstGeom>
          <a:noFill/>
          <a:ln>
            <a:noFill/>
          </a:ln>
        </p:spPr>
      </p:pic>
      <p:pic>
        <p:nvPicPr>
          <p:cNvPr descr="https://lh3.googleusercontent.com/TGIlcDuPolhalAMqqyvTlj8URIolFWUZ7qrrw7kAa6ldb0NXlLuTCThVUNFEvruqeBXRTcRtlzR1WV2FFzhT-nV7mAHPstoiCmur5OK8ub_lGiCpgxLeTNQDCWxnlR53slMW52M=s0" id="576" name="Google Shape;576;p37"/>
          <p:cNvPicPr preferRelativeResize="0"/>
          <p:nvPr/>
        </p:nvPicPr>
        <p:blipFill rotWithShape="1">
          <a:blip r:embed="rId6">
            <a:alphaModFix/>
          </a:blip>
          <a:srcRect b="0" l="0" r="0" t="0"/>
          <a:stretch/>
        </p:blipFill>
        <p:spPr>
          <a:xfrm>
            <a:off x="8652326" y="4676203"/>
            <a:ext cx="3250204" cy="1603298"/>
          </a:xfrm>
          <a:prstGeom prst="rect">
            <a:avLst/>
          </a:prstGeom>
          <a:noFill/>
          <a:ln>
            <a:noFill/>
          </a:ln>
        </p:spPr>
      </p:pic>
      <p:pic>
        <p:nvPicPr>
          <p:cNvPr descr="IDDSI – Dysphagia Kitchen" id="577" name="Google Shape;577;p37"/>
          <p:cNvPicPr preferRelativeResize="0"/>
          <p:nvPr/>
        </p:nvPicPr>
        <p:blipFill rotWithShape="1">
          <a:blip r:embed="rId7">
            <a:alphaModFix/>
          </a:blip>
          <a:srcRect b="8090" l="10482" r="0" t="15996"/>
          <a:stretch/>
        </p:blipFill>
        <p:spPr>
          <a:xfrm>
            <a:off x="5093891" y="1408337"/>
            <a:ext cx="627261" cy="531926"/>
          </a:xfrm>
          <a:prstGeom prst="rect">
            <a:avLst/>
          </a:prstGeom>
          <a:noFill/>
          <a:ln>
            <a:noFill/>
          </a:ln>
        </p:spPr>
      </p:pic>
      <p:pic>
        <p:nvPicPr>
          <p:cNvPr descr="Marco y descriptores de la IDDSI" id="578" name="Google Shape;578;p37"/>
          <p:cNvPicPr preferRelativeResize="0"/>
          <p:nvPr/>
        </p:nvPicPr>
        <p:blipFill rotWithShape="1">
          <a:blip r:embed="rId8">
            <a:alphaModFix/>
          </a:blip>
          <a:srcRect b="0" l="0" r="0" t="0"/>
          <a:stretch/>
        </p:blipFill>
        <p:spPr>
          <a:xfrm>
            <a:off x="8841312" y="1313001"/>
            <a:ext cx="627261" cy="627262"/>
          </a:xfrm>
          <a:prstGeom prst="rect">
            <a:avLst/>
          </a:prstGeom>
          <a:noFill/>
          <a:ln>
            <a:noFill/>
          </a:ln>
        </p:spPr>
      </p:pic>
      <p:pic>
        <p:nvPicPr>
          <p:cNvPr descr="Marco y descriptores de la IDDSI" id="579" name="Google Shape;579;p37"/>
          <p:cNvPicPr preferRelativeResize="0"/>
          <p:nvPr/>
        </p:nvPicPr>
        <p:blipFill rotWithShape="1">
          <a:blip r:embed="rId9">
            <a:alphaModFix/>
          </a:blip>
          <a:srcRect b="1" l="17456" r="-3893" t="37016"/>
          <a:stretch/>
        </p:blipFill>
        <p:spPr>
          <a:xfrm>
            <a:off x="1699220" y="1351149"/>
            <a:ext cx="627261" cy="564891"/>
          </a:xfrm>
          <a:prstGeom prst="triangle">
            <a:avLst>
              <a:gd fmla="val 50000" name="adj"/>
            </a:avLst>
          </a:prstGeom>
          <a:noFill/>
          <a:ln>
            <a:noFill/>
          </a:ln>
        </p:spPr>
      </p:pic>
      <p:sp>
        <p:nvSpPr>
          <p:cNvPr id="580" name="Google Shape;580;p37"/>
          <p:cNvSpPr txBox="1"/>
          <p:nvPr/>
        </p:nvSpPr>
        <p:spPr>
          <a:xfrm>
            <a:off x="5820872" y="646473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10">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8"/>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586" name="Google Shape;586;p38"/>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587" name="Google Shape;587;p38"/>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588" name="Google Shape;588;p38"/>
          <p:cNvSpPr txBox="1"/>
          <p:nvPr/>
        </p:nvSpPr>
        <p:spPr>
          <a:xfrm>
            <a:off x="1945738" y="363984"/>
            <a:ext cx="9474931"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000000"/>
                </a:solidFill>
                <a:latin typeface="Arial"/>
                <a:ea typeface="Arial"/>
                <a:cs typeface="Arial"/>
                <a:sym typeface="Arial"/>
              </a:rPr>
              <a:t>EVALUACIÓN DE LA TEXTURA DE ALIMENTOS SUAVES, FIRMES Y DUROS</a:t>
            </a:r>
            <a:endParaRPr b="1" i="0" sz="3200" u="none" cap="none" strike="noStrike">
              <a:solidFill>
                <a:schemeClr val="dk1"/>
              </a:solidFill>
              <a:latin typeface="Calibri"/>
              <a:ea typeface="Calibri"/>
              <a:cs typeface="Calibri"/>
              <a:sym typeface="Calibri"/>
            </a:endParaRPr>
          </a:p>
        </p:txBody>
      </p:sp>
      <p:sp>
        <p:nvSpPr>
          <p:cNvPr id="589" name="Google Shape;589;p38"/>
          <p:cNvSpPr/>
          <p:nvPr/>
        </p:nvSpPr>
        <p:spPr>
          <a:xfrm>
            <a:off x="2135559" y="1484784"/>
            <a:ext cx="6430763"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ES" sz="1200" u="none" cap="none" strike="noStrike">
                <a:solidFill>
                  <a:srgbClr val="000000"/>
                </a:solidFill>
                <a:latin typeface="Arial"/>
                <a:ea typeface="Arial"/>
                <a:cs typeface="Arial"/>
                <a:sym typeface="Arial"/>
              </a:rPr>
              <a:t>Prueba para el cumplimiento del tamaño de las partículas de 15 mm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Para alimentos sólidos duros y suaves, se recomienda que el tamaño máximo de la muestra sea de 1.5 x 1.5 cm, coincidiendo con el ancho total de un tenedor estándar.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000000"/>
                </a:solidFill>
                <a:latin typeface="Arial"/>
                <a:ea typeface="Arial"/>
                <a:cs typeface="Arial"/>
                <a:sym typeface="Arial"/>
              </a:rPr>
              <a:t>Las partículas con dimensión de 1.5 x 1.5 cm se recomiendan para el </a:t>
            </a:r>
            <a:r>
              <a:rPr b="1" i="0" lang="es-ES" sz="1200" u="none" cap="none" strike="noStrike">
                <a:solidFill>
                  <a:srgbClr val="000000"/>
                </a:solidFill>
                <a:latin typeface="Arial"/>
                <a:ea typeface="Arial"/>
                <a:cs typeface="Arial"/>
                <a:sym typeface="Arial"/>
              </a:rPr>
              <a:t>Nivel 6 - Suave y tamaño bocado</a:t>
            </a:r>
            <a:r>
              <a:rPr b="0" i="0" lang="es-ES" sz="1200" u="none" cap="none" strike="noStrike">
                <a:solidFill>
                  <a:srgbClr val="000000"/>
                </a:solidFill>
                <a:latin typeface="Arial"/>
                <a:ea typeface="Arial"/>
                <a:cs typeface="Arial"/>
                <a:sym typeface="Arial"/>
              </a:rPr>
              <a:t>, ya que reducen el riesgo asociado a asfixia por atragantamiento con comida.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Calibri"/>
                <a:ea typeface="Calibri"/>
                <a:cs typeface="Calibri"/>
                <a:sym typeface="Calibri"/>
              </a:rPr>
              <a:t>Nivel 6: VIDEO 48:08 a 49:20</a:t>
            </a:r>
            <a:endParaRPr b="0" i="0" sz="1200" u="none" cap="none" strike="noStrike">
              <a:solidFill>
                <a:srgbClr val="000000"/>
              </a:solidFill>
              <a:latin typeface="Arial"/>
              <a:ea typeface="Arial"/>
              <a:cs typeface="Arial"/>
              <a:sym typeface="Arial"/>
            </a:endParaRPr>
          </a:p>
        </p:txBody>
      </p:sp>
      <p:pic>
        <p:nvPicPr>
          <p:cNvPr id="590" name="Google Shape;590;p38"/>
          <p:cNvPicPr preferRelativeResize="0"/>
          <p:nvPr/>
        </p:nvPicPr>
        <p:blipFill rotWithShape="1">
          <a:blip r:embed="rId4">
            <a:alphaModFix/>
          </a:blip>
          <a:srcRect b="0" l="0" r="0" t="0"/>
          <a:stretch/>
        </p:blipFill>
        <p:spPr>
          <a:xfrm>
            <a:off x="8566322" y="1484784"/>
            <a:ext cx="3305175" cy="2452734"/>
          </a:xfrm>
          <a:prstGeom prst="rect">
            <a:avLst/>
          </a:prstGeom>
          <a:noFill/>
          <a:ln>
            <a:noFill/>
          </a:ln>
        </p:spPr>
      </p:pic>
      <p:pic>
        <p:nvPicPr>
          <p:cNvPr id="591" name="Google Shape;591;p38"/>
          <p:cNvPicPr preferRelativeResize="0"/>
          <p:nvPr/>
        </p:nvPicPr>
        <p:blipFill rotWithShape="1">
          <a:blip r:embed="rId5">
            <a:alphaModFix/>
          </a:blip>
          <a:srcRect b="0" l="0" r="0" t="0"/>
          <a:stretch/>
        </p:blipFill>
        <p:spPr>
          <a:xfrm>
            <a:off x="8673508" y="3981140"/>
            <a:ext cx="2804365" cy="1631334"/>
          </a:xfrm>
          <a:prstGeom prst="rect">
            <a:avLst/>
          </a:prstGeom>
          <a:noFill/>
          <a:ln>
            <a:noFill/>
          </a:ln>
        </p:spPr>
      </p:pic>
      <p:sp>
        <p:nvSpPr>
          <p:cNvPr id="592" name="Google Shape;592;p38"/>
          <p:cNvSpPr txBox="1"/>
          <p:nvPr/>
        </p:nvSpPr>
        <p:spPr>
          <a:xfrm>
            <a:off x="2116309" y="3781465"/>
            <a:ext cx="6048672"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000000"/>
                </a:solidFill>
                <a:latin typeface="Arial"/>
                <a:ea typeface="Arial"/>
                <a:cs typeface="Arial"/>
                <a:sym typeface="Arial"/>
              </a:rPr>
              <a:t>Prueba de presión con tenedor y prueba de presión con cuchara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El uso de un tenedor permite observar el comportamiento de una muestra de alimento cuando se le aplica presión con el cubierto. La presión ha sido cuantificada evaluando la fuerza requerida para hacer que la uña del dedo pulgar se blanquee de modo notable.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VIDEO: 44:49  a 45:44.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8"/>
          <p:cNvSpPr txBox="1"/>
          <p:nvPr/>
        </p:nvSpPr>
        <p:spPr>
          <a:xfrm>
            <a:off x="5900372" y="6267194"/>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1"/>
                </a:solidFill>
                <a:latin typeface="Arial"/>
                <a:ea typeface="Arial"/>
                <a:cs typeface="Arial"/>
                <a:sym typeface="Arial"/>
              </a:rPr>
              <a:t>IDDSI. </a:t>
            </a:r>
            <a:r>
              <a:rPr b="0" i="0" lang="es-ES" sz="800" u="sng" cap="none" strike="noStrike">
                <a:solidFill>
                  <a:schemeClr val="dk1"/>
                </a:solidFill>
                <a:latin typeface="Arial"/>
                <a:ea typeface="Arial"/>
                <a:cs typeface="Arial"/>
                <a:sym typeface="Arial"/>
                <a:hlinkClick r:id="rId6">
                  <a:extLst>
                    <a:ext uri="{A12FA001-AC4F-418D-AE19-62706E023703}">
                      <ahyp:hlinkClr val="tx"/>
                    </a:ext>
                  </a:extLst>
                </a:hlinkClick>
              </a:rPr>
              <a:t>https://iddsi.org/IDDSI/media/images/Translations/IDDSI_</a:t>
            </a:r>
            <a:endParaRPr b="0" i="0" sz="8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descr="Marco y descriptores de la IDDSI" id="598" name="Google Shape;598;p39"/>
          <p:cNvPicPr preferRelativeResize="0"/>
          <p:nvPr/>
        </p:nvPicPr>
        <p:blipFill rotWithShape="1">
          <a:blip r:embed="rId3">
            <a:alphaModFix/>
          </a:blip>
          <a:srcRect b="0" l="0" r="0" t="0"/>
          <a:stretch/>
        </p:blipFill>
        <p:spPr>
          <a:xfrm>
            <a:off x="1551265" y="1797963"/>
            <a:ext cx="581344" cy="581344"/>
          </a:xfrm>
          <a:prstGeom prst="rect">
            <a:avLst/>
          </a:prstGeom>
          <a:noFill/>
          <a:ln>
            <a:noFill/>
          </a:ln>
        </p:spPr>
      </p:pic>
      <p:sp>
        <p:nvSpPr>
          <p:cNvPr id="599" name="Google Shape;599;p39"/>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600" name="Google Shape;600;p39"/>
          <p:cNvPicPr preferRelativeResize="0"/>
          <p:nvPr/>
        </p:nvPicPr>
        <p:blipFill rotWithShape="1">
          <a:blip r:embed="rId4">
            <a:alphaModFix/>
          </a:blip>
          <a:srcRect b="0" l="0" r="78648" t="0"/>
          <a:stretch/>
        </p:blipFill>
        <p:spPr>
          <a:xfrm>
            <a:off x="123620" y="5222806"/>
            <a:ext cx="1347775" cy="1411205"/>
          </a:xfrm>
          <a:prstGeom prst="rect">
            <a:avLst/>
          </a:prstGeom>
          <a:noFill/>
          <a:ln>
            <a:noFill/>
          </a:ln>
        </p:spPr>
      </p:pic>
      <p:sp>
        <p:nvSpPr>
          <p:cNvPr id="601" name="Google Shape;601;p39"/>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602" name="Google Shape;602;p39"/>
          <p:cNvSpPr txBox="1"/>
          <p:nvPr/>
        </p:nvSpPr>
        <p:spPr>
          <a:xfrm>
            <a:off x="2246051" y="363984"/>
            <a:ext cx="899733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IDDSI: </a:t>
            </a:r>
            <a:r>
              <a:rPr b="1" i="0" lang="es-ES" sz="4000" u="none" cap="none" strike="noStrike">
                <a:solidFill>
                  <a:srgbClr val="000000"/>
                </a:solidFill>
                <a:latin typeface="Arial"/>
                <a:ea typeface="Arial"/>
                <a:cs typeface="Arial"/>
                <a:sym typeface="Arial"/>
              </a:rPr>
              <a:t>NIVELES DE CLASIFICACIÓN</a:t>
            </a:r>
            <a:endParaRPr b="1" i="0" sz="4000" u="none" cap="none" strike="noStrike">
              <a:solidFill>
                <a:schemeClr val="dk1"/>
              </a:solidFill>
              <a:latin typeface="Calibri"/>
              <a:ea typeface="Calibri"/>
              <a:cs typeface="Calibri"/>
              <a:sym typeface="Calibri"/>
            </a:endParaRPr>
          </a:p>
        </p:txBody>
      </p:sp>
      <p:grpSp>
        <p:nvGrpSpPr>
          <p:cNvPr id="603" name="Google Shape;603;p39"/>
          <p:cNvGrpSpPr/>
          <p:nvPr/>
        </p:nvGrpSpPr>
        <p:grpSpPr>
          <a:xfrm>
            <a:off x="2091890" y="1974522"/>
            <a:ext cx="9700689" cy="2713803"/>
            <a:chOff x="3033" y="324850"/>
            <a:chExt cx="9700689" cy="2713803"/>
          </a:xfrm>
        </p:grpSpPr>
        <p:sp>
          <p:nvSpPr>
            <p:cNvPr id="604" name="Google Shape;604;p39"/>
            <p:cNvSpPr/>
            <p:nvPr/>
          </p:nvSpPr>
          <p:spPr>
            <a:xfrm>
              <a:off x="3033"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9"/>
            <p:cNvSpPr txBox="1"/>
            <p:nvPr/>
          </p:nvSpPr>
          <p:spPr>
            <a:xfrm>
              <a:off x="3033"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Nivel 6. Suave y tamaño bocado</a:t>
              </a:r>
              <a:endParaRPr b="0" i="0" sz="1400" u="none" cap="none" strike="noStrike">
                <a:solidFill>
                  <a:schemeClr val="lt1"/>
                </a:solidFill>
                <a:latin typeface="Arial"/>
                <a:ea typeface="Arial"/>
                <a:cs typeface="Arial"/>
                <a:sym typeface="Arial"/>
              </a:endParaRPr>
            </a:p>
          </p:txBody>
        </p:sp>
        <p:sp>
          <p:nvSpPr>
            <p:cNvPr id="606" name="Google Shape;606;p39"/>
            <p:cNvSpPr/>
            <p:nvPr/>
          </p:nvSpPr>
          <p:spPr>
            <a:xfrm>
              <a:off x="3033" y="728050"/>
              <a:ext cx="2957527" cy="2310603"/>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9"/>
            <p:cNvSpPr txBox="1"/>
            <p:nvPr/>
          </p:nvSpPr>
          <p:spPr>
            <a:xfrm>
              <a:off x="3033"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1" i="1"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Puede comerse con tenedor.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Para cortar esta textura, no es necesario el uso de un cuchillo.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Requiere de masticación antes de ser deglutida.</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Es suave, blanda y húmeda, sin líquido fino aparente</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 Piezas no mayores a 1,5 cm x 1,5 cm. </a:t>
              </a:r>
              <a:endParaRPr b="0" i="0" sz="1400" u="none" cap="none" strike="noStrike">
                <a:solidFill>
                  <a:srgbClr val="000000"/>
                </a:solidFill>
                <a:latin typeface="Arial"/>
                <a:ea typeface="Arial"/>
                <a:cs typeface="Arial"/>
                <a:sym typeface="Arial"/>
              </a:endParaRPr>
            </a:p>
          </p:txBody>
        </p:sp>
        <p:sp>
          <p:nvSpPr>
            <p:cNvPr id="608" name="Google Shape;608;p39"/>
            <p:cNvSpPr/>
            <p:nvPr/>
          </p:nvSpPr>
          <p:spPr>
            <a:xfrm>
              <a:off x="3374614"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9"/>
            <p:cNvSpPr txBox="1"/>
            <p:nvPr/>
          </p:nvSpPr>
          <p:spPr>
            <a:xfrm>
              <a:off x="3374614"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Nivel 7. Fácil de masticar</a:t>
              </a:r>
              <a:endParaRPr b="0" i="0" sz="1400" u="none" cap="none" strike="noStrike">
                <a:solidFill>
                  <a:schemeClr val="lt1"/>
                </a:solidFill>
                <a:latin typeface="Arial"/>
                <a:ea typeface="Arial"/>
                <a:cs typeface="Arial"/>
                <a:sym typeface="Arial"/>
              </a:endParaRPr>
            </a:p>
          </p:txBody>
        </p:sp>
        <p:sp>
          <p:nvSpPr>
            <p:cNvPr id="610" name="Google Shape;610;p39"/>
            <p:cNvSpPr/>
            <p:nvPr/>
          </p:nvSpPr>
          <p:spPr>
            <a:xfrm>
              <a:off x="3421343" y="728050"/>
              <a:ext cx="2957527" cy="2310603"/>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9"/>
            <p:cNvSpPr txBox="1"/>
            <p:nvPr/>
          </p:nvSpPr>
          <p:spPr>
            <a:xfrm>
              <a:off x="3421343"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Alimentos cotidianos con textura suave o blanda adecuada a la edad y nivel de desarrollo.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Para comer se puede emplear cualquier método culinario.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No incluye alimentos duros, rígidos, con hebras, fibrosos, crujientes, que se desmenucen.</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Requiere habilidad para morder, masticar y procesar oralmente alimentos suaves. </a:t>
              </a:r>
              <a:endParaRPr b="0" i="0" sz="1400" u="none" cap="none" strike="noStrike">
                <a:solidFill>
                  <a:srgbClr val="000000"/>
                </a:solidFill>
                <a:latin typeface="Arial"/>
                <a:ea typeface="Arial"/>
                <a:cs typeface="Arial"/>
                <a:sym typeface="Arial"/>
              </a:endParaRPr>
            </a:p>
          </p:txBody>
        </p:sp>
        <p:sp>
          <p:nvSpPr>
            <p:cNvPr id="612" name="Google Shape;612;p39"/>
            <p:cNvSpPr/>
            <p:nvPr/>
          </p:nvSpPr>
          <p:spPr>
            <a:xfrm>
              <a:off x="6746195" y="324850"/>
              <a:ext cx="2957527" cy="403200"/>
            </a:xfrm>
            <a:prstGeom prst="rect">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9"/>
            <p:cNvSpPr txBox="1"/>
            <p:nvPr/>
          </p:nvSpPr>
          <p:spPr>
            <a:xfrm>
              <a:off x="6746195" y="324850"/>
              <a:ext cx="2957527" cy="403200"/>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rgbClr val="000000"/>
                </a:buClr>
                <a:buSzPts val="1400"/>
                <a:buFont typeface="Arial"/>
                <a:buNone/>
              </a:pPr>
              <a:r>
                <a:rPr b="1" i="1" lang="es-ES" sz="1400" u="none" cap="none" strike="noStrike">
                  <a:solidFill>
                    <a:schemeClr val="lt1"/>
                  </a:solidFill>
                  <a:latin typeface="Arial"/>
                  <a:ea typeface="Arial"/>
                  <a:cs typeface="Arial"/>
                  <a:sym typeface="Arial"/>
                </a:rPr>
                <a:t>Alimentos transitivos</a:t>
              </a:r>
              <a:endParaRPr b="0" i="0" sz="1400" u="none" cap="none" strike="noStrike">
                <a:solidFill>
                  <a:schemeClr val="lt1"/>
                </a:solidFill>
                <a:latin typeface="Arial"/>
                <a:ea typeface="Arial"/>
                <a:cs typeface="Arial"/>
                <a:sym typeface="Arial"/>
              </a:endParaRPr>
            </a:p>
          </p:txBody>
        </p:sp>
        <p:sp>
          <p:nvSpPr>
            <p:cNvPr id="614" name="Google Shape;614;p39"/>
            <p:cNvSpPr/>
            <p:nvPr/>
          </p:nvSpPr>
          <p:spPr>
            <a:xfrm>
              <a:off x="6746195" y="728050"/>
              <a:ext cx="2957527" cy="2310603"/>
            </a:xfrm>
            <a:prstGeom prst="rect">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9"/>
            <p:cNvSpPr txBox="1"/>
            <p:nvPr/>
          </p:nvSpPr>
          <p:spPr>
            <a:xfrm>
              <a:off x="6746195" y="728050"/>
              <a:ext cx="2957527" cy="2310603"/>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Alimentos que al principio presentan una textura (por ejemplo, sólida y firme) y que posteriormente cambian a otra.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Principalmente cuando se aplica humedad como agua o saliva, o se modifica la temperatura al aplicarles calor.  </a:t>
              </a:r>
              <a:endParaRPr b="0" i="0" sz="1400" u="none" cap="none" strike="noStrike">
                <a:solidFill>
                  <a:srgbClr val="000000"/>
                </a:solidFill>
                <a:latin typeface="Arial"/>
                <a:ea typeface="Arial"/>
                <a:cs typeface="Arial"/>
                <a:sym typeface="Arial"/>
              </a:endParaRPr>
            </a:p>
          </p:txBody>
        </p:sp>
      </p:grpSp>
      <p:pic>
        <p:nvPicPr>
          <p:cNvPr descr="https://lh3.googleusercontent.com/Uz0cLpj4btz95Ejd319nrvUeUuKyIcey7-OSAONM4hIA6YimcwUBFAzPoiqf-NhoyE_LpeHsrhkX2eswZUuGDNpOVmrmcNw32ho0AJksb-ig8HJkNGQCURl5QDjLt4bOItWGoAs=s0" id="616" name="Google Shape;616;p39"/>
          <p:cNvPicPr preferRelativeResize="0"/>
          <p:nvPr/>
        </p:nvPicPr>
        <p:blipFill rotWithShape="1">
          <a:blip r:embed="rId5">
            <a:alphaModFix/>
          </a:blip>
          <a:srcRect b="0" l="0" r="0" t="0"/>
          <a:stretch/>
        </p:blipFill>
        <p:spPr>
          <a:xfrm>
            <a:off x="2069358" y="4854555"/>
            <a:ext cx="3072341" cy="1526773"/>
          </a:xfrm>
          <a:prstGeom prst="rect">
            <a:avLst/>
          </a:prstGeom>
          <a:noFill/>
          <a:ln>
            <a:noFill/>
          </a:ln>
        </p:spPr>
      </p:pic>
      <p:pic>
        <p:nvPicPr>
          <p:cNvPr descr="Marco y descriptores de la IDDSI" id="617" name="Google Shape;617;p39"/>
          <p:cNvPicPr preferRelativeResize="0"/>
          <p:nvPr/>
        </p:nvPicPr>
        <p:blipFill rotWithShape="1">
          <a:blip r:embed="rId6">
            <a:alphaModFix/>
          </a:blip>
          <a:srcRect b="0" l="0" r="0" t="0"/>
          <a:stretch/>
        </p:blipFill>
        <p:spPr>
          <a:xfrm>
            <a:off x="5285025" y="1797962"/>
            <a:ext cx="581344" cy="581345"/>
          </a:xfrm>
          <a:prstGeom prst="rect">
            <a:avLst/>
          </a:prstGeom>
          <a:noFill/>
          <a:ln>
            <a:noFill/>
          </a:ln>
        </p:spPr>
      </p:pic>
      <p:sp>
        <p:nvSpPr>
          <p:cNvPr id="618" name="Google Shape;618;p39"/>
          <p:cNvSpPr txBox="1"/>
          <p:nvPr/>
        </p:nvSpPr>
        <p:spPr>
          <a:xfrm>
            <a:off x="6023992" y="6381328"/>
            <a:ext cx="61680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chemeClr val="dk2"/>
                </a:solidFill>
                <a:latin typeface="Arial"/>
                <a:ea typeface="Arial"/>
                <a:cs typeface="Arial"/>
                <a:sym typeface="Arial"/>
              </a:rPr>
              <a:t>IDDSI. </a:t>
            </a:r>
            <a:r>
              <a:rPr b="0" i="0" lang="es-ES" sz="800" u="sng" cap="none" strike="noStrike">
                <a:solidFill>
                  <a:schemeClr val="dk2"/>
                </a:solidFill>
                <a:latin typeface="Arial"/>
                <a:ea typeface="Arial"/>
                <a:cs typeface="Arial"/>
                <a:sym typeface="Arial"/>
                <a:hlinkClick r:id="rId7">
                  <a:extLst>
                    <a:ext uri="{A12FA001-AC4F-418D-AE19-62706E023703}">
                      <ahyp:hlinkClr val="tx"/>
                    </a:ext>
                  </a:extLst>
                </a:hlinkClick>
              </a:rPr>
              <a:t>https://iddsi.org/IDDSI/media/images/Translations/IDDSI_</a:t>
            </a:r>
            <a:endParaRPr b="0" i="0" sz="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p:nvPr/>
        </p:nvSpPr>
        <p:spPr>
          <a:xfrm>
            <a:off x="2817548" y="4107039"/>
            <a:ext cx="8654827" cy="1267936"/>
          </a:xfrm>
          <a:prstGeom prst="snip2DiagRect">
            <a:avLst>
              <a:gd fmla="val 0" name="adj1"/>
              <a:gd fmla="val 16667" name="adj2"/>
            </a:avLst>
          </a:prstGeom>
          <a:solidFill>
            <a:srgbClr val="D0EA8E">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8"/>
          <p:cNvSpPr/>
          <p:nvPr/>
        </p:nvSpPr>
        <p:spPr>
          <a:xfrm>
            <a:off x="1" y="1504"/>
            <a:ext cx="1496061"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8"/>
          <p:cNvSpPr/>
          <p:nvPr/>
        </p:nvSpPr>
        <p:spPr>
          <a:xfrm>
            <a:off x="2831157" y="184245"/>
            <a:ext cx="8654827" cy="1423181"/>
          </a:xfrm>
          <a:prstGeom prst="snip2DiagRect">
            <a:avLst>
              <a:gd fmla="val 0" name="adj1"/>
              <a:gd fmla="val 16667" name="adj2"/>
            </a:avLst>
          </a:prstGeom>
          <a:solidFill>
            <a:srgbClr val="B8E5EE">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8"/>
          <p:cNvSpPr txBox="1"/>
          <p:nvPr>
            <p:ph idx="1" type="body"/>
          </p:nvPr>
        </p:nvSpPr>
        <p:spPr>
          <a:xfrm>
            <a:off x="3943351" y="332891"/>
            <a:ext cx="6013848" cy="119329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1000"/>
              </a:spcBef>
              <a:spcAft>
                <a:spcPts val="0"/>
              </a:spcAft>
              <a:buSzPct val="52594"/>
              <a:buNone/>
            </a:pPr>
            <a:r>
              <a:rPr b="1" lang="es-ES" sz="4000">
                <a:solidFill>
                  <a:srgbClr val="11151A"/>
                </a:solidFill>
                <a:latin typeface="Calibri"/>
                <a:ea typeface="Calibri"/>
                <a:cs typeface="Calibri"/>
                <a:sym typeface="Calibri"/>
              </a:rPr>
              <a:t>Mecanismo del complejo orofaringolar</a:t>
            </a:r>
            <a:r>
              <a:rPr b="1" lang="es-ES" sz="4000">
                <a:solidFill>
                  <a:srgbClr val="11151A"/>
                </a:solidFill>
              </a:rPr>
              <a:t>í</a:t>
            </a:r>
            <a:r>
              <a:rPr b="1" lang="es-ES" sz="4000">
                <a:solidFill>
                  <a:srgbClr val="11151A"/>
                </a:solidFill>
                <a:latin typeface="Calibri"/>
                <a:ea typeface="Calibri"/>
                <a:cs typeface="Calibri"/>
                <a:sym typeface="Calibri"/>
              </a:rPr>
              <a:t>ngeo</a:t>
            </a:r>
            <a:endParaRPr b="1" sz="4000">
              <a:solidFill>
                <a:srgbClr val="11151A"/>
              </a:solidFill>
            </a:endParaRPr>
          </a:p>
        </p:txBody>
      </p:sp>
      <p:sp>
        <p:nvSpPr>
          <p:cNvPr id="131" name="Google Shape;131;p8"/>
          <p:cNvSpPr txBox="1"/>
          <p:nvPr/>
        </p:nvSpPr>
        <p:spPr>
          <a:xfrm>
            <a:off x="5291659" y="1738580"/>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Fuerza</a:t>
            </a:r>
            <a:endParaRPr b="0" i="1" sz="3600" u="none" cap="none" strike="noStrike">
              <a:solidFill>
                <a:schemeClr val="dk1"/>
              </a:solidFill>
              <a:latin typeface="Arial"/>
              <a:ea typeface="Arial"/>
              <a:cs typeface="Arial"/>
              <a:sym typeface="Arial"/>
            </a:endParaRPr>
          </a:p>
        </p:txBody>
      </p:sp>
      <p:sp>
        <p:nvSpPr>
          <p:cNvPr id="132" name="Google Shape;132;p8"/>
          <p:cNvSpPr txBox="1"/>
          <p:nvPr/>
        </p:nvSpPr>
        <p:spPr>
          <a:xfrm>
            <a:off x="5357194" y="2509792"/>
            <a:ext cx="2798232" cy="81267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Movimiento</a:t>
            </a:r>
            <a:endParaRPr b="0" i="1" sz="3600" u="none" cap="none" strike="noStrike">
              <a:solidFill>
                <a:schemeClr val="dk1"/>
              </a:solidFill>
              <a:latin typeface="Arial"/>
              <a:ea typeface="Arial"/>
              <a:cs typeface="Arial"/>
              <a:sym typeface="Arial"/>
            </a:endParaRPr>
          </a:p>
        </p:txBody>
      </p:sp>
      <p:sp>
        <p:nvSpPr>
          <p:cNvPr id="133" name="Google Shape;133;p8"/>
          <p:cNvSpPr txBox="1"/>
          <p:nvPr/>
        </p:nvSpPr>
        <p:spPr>
          <a:xfrm>
            <a:off x="5226124" y="2929337"/>
            <a:ext cx="2798232" cy="11932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0" i="1" lang="es-ES" sz="3600" u="none" cap="none" strike="noStrike">
                <a:solidFill>
                  <a:schemeClr val="dk1"/>
                </a:solidFill>
                <a:latin typeface="Calibri"/>
                <a:ea typeface="Calibri"/>
                <a:cs typeface="Calibri"/>
                <a:sym typeface="Calibri"/>
              </a:rPr>
              <a:t>Presión</a:t>
            </a:r>
            <a:endParaRPr b="0" i="1" sz="3600" u="none" cap="none" strike="noStrike">
              <a:solidFill>
                <a:schemeClr val="dk1"/>
              </a:solidFill>
              <a:latin typeface="Arial"/>
              <a:ea typeface="Arial"/>
              <a:cs typeface="Arial"/>
              <a:sym typeface="Arial"/>
            </a:endParaRPr>
          </a:p>
        </p:txBody>
      </p:sp>
      <p:sp>
        <p:nvSpPr>
          <p:cNvPr id="134" name="Google Shape;134;p8"/>
          <p:cNvSpPr txBox="1"/>
          <p:nvPr/>
        </p:nvSpPr>
        <p:spPr>
          <a:xfrm>
            <a:off x="3443370" y="3860759"/>
            <a:ext cx="7706406" cy="199025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3600"/>
              <a:buFont typeface="Noto Sans Symbols"/>
              <a:buNone/>
            </a:pPr>
            <a:r>
              <a:rPr b="1" i="1" lang="es-ES" sz="3600" u="none" cap="none" strike="noStrike">
                <a:solidFill>
                  <a:schemeClr val="dk1"/>
                </a:solidFill>
                <a:latin typeface="Calibri"/>
                <a:ea typeface="Calibri"/>
                <a:cs typeface="Calibri"/>
                <a:sym typeface="Calibri"/>
              </a:rPr>
              <a:t>En el proceso de la deglución hay una fase voluntaria y otra refleja</a:t>
            </a:r>
            <a:endParaRPr b="1" i="1" sz="3600" u="none" cap="none" strike="noStrike">
              <a:solidFill>
                <a:schemeClr val="dk1"/>
              </a:solidFill>
              <a:latin typeface="Arial"/>
              <a:ea typeface="Arial"/>
              <a:cs typeface="Arial"/>
              <a:sym typeface="Arial"/>
            </a:endParaRPr>
          </a:p>
        </p:txBody>
      </p:sp>
      <p:pic>
        <p:nvPicPr>
          <p:cNvPr id="135" name="Google Shape;135;p8"/>
          <p:cNvPicPr preferRelativeResize="0"/>
          <p:nvPr/>
        </p:nvPicPr>
        <p:blipFill rotWithShape="1">
          <a:blip r:embed="rId3">
            <a:alphaModFix/>
          </a:blip>
          <a:srcRect b="0" l="0" r="79350" t="0"/>
          <a:stretch/>
        </p:blipFill>
        <p:spPr>
          <a:xfrm>
            <a:off x="129970" y="5431776"/>
            <a:ext cx="1132918" cy="1162050"/>
          </a:xfrm>
          <a:prstGeom prst="rect">
            <a:avLst/>
          </a:prstGeom>
          <a:noFill/>
          <a:ln>
            <a:noFill/>
          </a:ln>
        </p:spPr>
      </p:pic>
      <p:sp>
        <p:nvSpPr>
          <p:cNvPr id="136" name="Google Shape;136;p8"/>
          <p:cNvSpPr txBox="1"/>
          <p:nvPr>
            <p:ph type="title"/>
          </p:nvPr>
        </p:nvSpPr>
        <p:spPr>
          <a:xfrm rot="-5400000">
            <a:off x="-438599" y="2843217"/>
            <a:ext cx="5221582" cy="108603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ts val="1800"/>
              <a:buNone/>
            </a:pPr>
            <a:r>
              <a:rPr b="1" lang="es-ES" sz="8000">
                <a:solidFill>
                  <a:schemeClr val="dk1"/>
                </a:solidFill>
                <a:latin typeface="Calibri"/>
                <a:ea typeface="Calibri"/>
                <a:cs typeface="Calibri"/>
                <a:sym typeface="Calibri"/>
              </a:rPr>
              <a:t>FISIOLOGÍA</a:t>
            </a:r>
            <a:endParaRPr b="1" sz="8000">
              <a:solidFill>
                <a:schemeClr val="dk1"/>
              </a:solidFill>
            </a:endParaRPr>
          </a:p>
        </p:txBody>
      </p:sp>
      <p:sp>
        <p:nvSpPr>
          <p:cNvPr id="137" name="Google Shape;137;p8"/>
          <p:cNvSpPr/>
          <p:nvPr/>
        </p:nvSpPr>
        <p:spPr>
          <a:xfrm rot="5400000">
            <a:off x="5333117" y="1420238"/>
            <a:ext cx="2846385" cy="2971960"/>
          </a:xfrm>
          <a:prstGeom prst="bracePair">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 name="Google Shape;138;p8"/>
          <p:cNvSpPr txBox="1"/>
          <p:nvPr/>
        </p:nvSpPr>
        <p:spPr>
          <a:xfrm>
            <a:off x="4848231" y="5532991"/>
            <a:ext cx="3950920" cy="1140764"/>
          </a:xfrm>
          <a:prstGeom prst="rect">
            <a:avLst/>
          </a:prstGeom>
          <a:noFill/>
          <a:ln>
            <a:noFill/>
          </a:ln>
        </p:spPr>
        <p:txBody>
          <a:bodyPr anchorCtr="0" anchor="ctr" bIns="45700" lIns="91425" spcFirstLastPara="1" rIns="91425" wrap="square" tIns="45700">
            <a:normAutofit fontScale="47500" lnSpcReduction="20000"/>
          </a:bodyPr>
          <a:lstStyle/>
          <a:p>
            <a:pPr indent="-182880" lvl="0" marL="182880" marR="0" rtl="0" algn="r">
              <a:lnSpc>
                <a:spcPct val="90000"/>
              </a:lnSpc>
              <a:spcBef>
                <a:spcPts val="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Base de la lengua</a:t>
            </a:r>
            <a:endParaRPr b="0" i="0" sz="1400" u="none" cap="none" strike="noStrike">
              <a:solidFill>
                <a:srgbClr val="000000"/>
              </a:solidFill>
              <a:latin typeface="Arial"/>
              <a:ea typeface="Arial"/>
              <a:cs typeface="Arial"/>
              <a:sym typeface="Arial"/>
            </a:endParaRPr>
          </a:p>
          <a:p>
            <a:pPr indent="-182880" lvl="0" marL="182880" marR="0" rtl="0" algn="r">
              <a:lnSpc>
                <a:spcPct val="90000"/>
              </a:lnSpc>
              <a:spcBef>
                <a:spcPts val="120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Pilares anteriores del velo de paladar</a:t>
            </a:r>
            <a:endParaRPr b="0" i="0" sz="1400" u="none" cap="none" strike="noStrike">
              <a:solidFill>
                <a:srgbClr val="000000"/>
              </a:solidFill>
              <a:latin typeface="Arial"/>
              <a:ea typeface="Arial"/>
              <a:cs typeface="Arial"/>
              <a:sym typeface="Arial"/>
            </a:endParaRPr>
          </a:p>
          <a:p>
            <a:pPr indent="-182880" lvl="0" marL="182880" marR="0" rtl="0" algn="r">
              <a:lnSpc>
                <a:spcPct val="90000"/>
              </a:lnSpc>
              <a:spcBef>
                <a:spcPts val="1200"/>
              </a:spcBef>
              <a:spcAft>
                <a:spcPts val="0"/>
              </a:spcAft>
              <a:buClr>
                <a:schemeClr val="accent1"/>
              </a:buClr>
              <a:buSzPct val="100000"/>
              <a:buFont typeface="Noto Sans Symbols"/>
              <a:buChar char="✔"/>
            </a:pPr>
            <a:r>
              <a:rPr b="0" i="1" lang="es-ES" sz="3600" u="none" cap="none" strike="noStrike">
                <a:solidFill>
                  <a:schemeClr val="dk1"/>
                </a:solidFill>
                <a:latin typeface="Calibri"/>
                <a:ea typeface="Calibri"/>
                <a:cs typeface="Calibri"/>
                <a:sym typeface="Calibri"/>
              </a:rPr>
              <a:t>Pared faríngea posterior</a:t>
            </a:r>
            <a:endParaRPr b="0" i="1" sz="3600" u="none" cap="none" strike="noStrike">
              <a:solidFill>
                <a:schemeClr val="dk1"/>
              </a:solidFill>
              <a:latin typeface="Arial"/>
              <a:ea typeface="Arial"/>
              <a:cs typeface="Arial"/>
              <a:sym typeface="Arial"/>
            </a:endParaRPr>
          </a:p>
        </p:txBody>
      </p:sp>
      <p:sp>
        <p:nvSpPr>
          <p:cNvPr id="139" name="Google Shape;139;p8"/>
          <p:cNvSpPr/>
          <p:nvPr/>
        </p:nvSpPr>
        <p:spPr>
          <a:xfrm>
            <a:off x="8754398" y="5506580"/>
            <a:ext cx="466344" cy="1140764"/>
          </a:xfrm>
          <a:prstGeom prst="rightBrace">
            <a:avLst>
              <a:gd fmla="val 8333" name="adj1"/>
              <a:gd fmla="val 50015" name="adj2"/>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 name="Google Shape;140;p8"/>
          <p:cNvSpPr txBox="1"/>
          <p:nvPr/>
        </p:nvSpPr>
        <p:spPr>
          <a:xfrm rot="-1325717">
            <a:off x="9672299" y="5935138"/>
            <a:ext cx="129827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Noto Sans Symbols"/>
              <a:buNone/>
            </a:pPr>
            <a:r>
              <a:rPr b="0" i="1" lang="es-ES" sz="1400" u="none" cap="none" strike="noStrike">
                <a:solidFill>
                  <a:schemeClr val="dk1"/>
                </a:solidFill>
                <a:latin typeface="Calibri"/>
                <a:ea typeface="Calibri"/>
                <a:cs typeface="Calibri"/>
                <a:sym typeface="Calibri"/>
              </a:rPr>
              <a:t>Receptores</a:t>
            </a:r>
            <a:endParaRPr b="0" i="0" sz="1400" u="none" cap="none" strike="noStrike">
              <a:solidFill>
                <a:srgbClr val="000000"/>
              </a:solidFill>
              <a:latin typeface="Arial"/>
              <a:ea typeface="Arial"/>
              <a:cs typeface="Arial"/>
              <a:sym typeface="Arial"/>
            </a:endParaRPr>
          </a:p>
        </p:txBody>
      </p:sp>
      <p:cxnSp>
        <p:nvCxnSpPr>
          <p:cNvPr id="141" name="Google Shape;141;p8"/>
          <p:cNvCxnSpPr/>
          <p:nvPr/>
        </p:nvCxnSpPr>
        <p:spPr>
          <a:xfrm rot="5400000">
            <a:off x="9292788" y="5368679"/>
            <a:ext cx="796200" cy="729300"/>
          </a:xfrm>
          <a:prstGeom prst="curvedConnector3">
            <a:avLst>
              <a:gd fmla="val 102829" name="adj1"/>
            </a:avLst>
          </a:prstGeom>
          <a:noFill/>
          <a:ln cap="flat" cmpd="sng" w="28575">
            <a:solidFill>
              <a:srgbClr val="FF9393"/>
            </a:solidFill>
            <a:prstDash val="solid"/>
            <a:round/>
            <a:headEnd len="sm" w="sm" type="none"/>
            <a:tailEnd len="med" w="med" type="triangle"/>
          </a:ln>
        </p:spPr>
      </p:cxnSp>
      <p:sp>
        <p:nvSpPr>
          <p:cNvPr id="142" name="Google Shape;142;p8"/>
          <p:cNvSpPr txBox="1"/>
          <p:nvPr/>
        </p:nvSpPr>
        <p:spPr>
          <a:xfrm>
            <a:off x="3177469" y="5447015"/>
            <a:ext cx="1572768"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1" lang="es-ES" sz="2400" u="none" cap="none" strike="noStrike">
                <a:solidFill>
                  <a:srgbClr val="BF9000"/>
                </a:solidFill>
                <a:latin typeface="Calibri"/>
                <a:ea typeface="Calibri"/>
                <a:cs typeface="Calibri"/>
                <a:sym typeface="Calibri"/>
              </a:rPr>
              <a:t>Reflejo Disparador Deglutorio</a:t>
            </a:r>
            <a:endParaRPr b="0" i="1" sz="2400" u="none" cap="none" strike="noStrike">
              <a:solidFill>
                <a:srgbClr val="BF9000"/>
              </a:solidFill>
              <a:latin typeface="Arial"/>
              <a:ea typeface="Arial"/>
              <a:cs typeface="Arial"/>
              <a:sym typeface="Arial"/>
            </a:endParaRPr>
          </a:p>
        </p:txBody>
      </p:sp>
      <p:sp>
        <p:nvSpPr>
          <p:cNvPr id="143" name="Google Shape;143;p8"/>
          <p:cNvSpPr/>
          <p:nvPr/>
        </p:nvSpPr>
        <p:spPr>
          <a:xfrm flipH="1">
            <a:off x="4936977" y="5601044"/>
            <a:ext cx="301924" cy="992782"/>
          </a:xfrm>
          <a:prstGeom prst="rightBrace">
            <a:avLst>
              <a:gd fmla="val 8333" name="adj1"/>
              <a:gd fmla="val 46507" name="adj2"/>
            </a:avLst>
          </a:prstGeom>
          <a:noFill/>
          <a:ln cap="flat" cmpd="sng" w="28575">
            <a:solidFill>
              <a:srgbClr val="FF93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 name="Google Shape;144;p8"/>
          <p:cNvSpPr txBox="1"/>
          <p:nvPr/>
        </p:nvSpPr>
        <p:spPr>
          <a:xfrm rot="-5400000">
            <a:off x="-1796860" y="2579732"/>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0"/>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624" name="Google Shape;624;p40"/>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625" name="Google Shape;625;p40"/>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626" name="Google Shape;626;p40"/>
          <p:cNvSpPr txBox="1"/>
          <p:nvPr/>
        </p:nvSpPr>
        <p:spPr>
          <a:xfrm>
            <a:off x="3215680" y="352187"/>
            <a:ext cx="5140171"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 ALIMENTOS A EVITAR</a:t>
            </a:r>
            <a:endParaRPr b="1" i="0" sz="4000" u="none" cap="none" strike="noStrike">
              <a:solidFill>
                <a:schemeClr val="dk1"/>
              </a:solidFill>
              <a:latin typeface="Calibri"/>
              <a:ea typeface="Calibri"/>
              <a:cs typeface="Calibri"/>
              <a:sym typeface="Calibri"/>
            </a:endParaRPr>
          </a:p>
        </p:txBody>
      </p:sp>
      <p:sp>
        <p:nvSpPr>
          <p:cNvPr id="627" name="Google Shape;627;p40"/>
          <p:cNvSpPr/>
          <p:nvPr/>
        </p:nvSpPr>
        <p:spPr>
          <a:xfrm>
            <a:off x="2923364" y="6490391"/>
            <a:ext cx="9145016"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s-ES" sz="800" u="none" cap="none" strike="noStrike">
                <a:solidFill>
                  <a:srgbClr val="000000"/>
                </a:solidFill>
                <a:latin typeface="Arial"/>
                <a:ea typeface="Arial"/>
                <a:cs typeface="Arial"/>
                <a:sym typeface="Arial"/>
              </a:rPr>
              <a:t>Disfagia orofaríngea: soluciones multidisciplinares. Con 36 recetas elaboradas en el Hospital Universitario Príncipe de Asturias</a:t>
            </a:r>
            <a:endParaRPr b="0" i="0" sz="800" u="none" cap="none" strike="noStrike">
              <a:solidFill>
                <a:srgbClr val="000000"/>
              </a:solidFill>
              <a:latin typeface="Arial"/>
              <a:ea typeface="Arial"/>
              <a:cs typeface="Arial"/>
              <a:sym typeface="Arial"/>
            </a:endParaRPr>
          </a:p>
        </p:txBody>
      </p:sp>
      <p:pic>
        <p:nvPicPr>
          <p:cNvPr descr="Símbolo, Signo, Peligro imagen png - imagen transparente descarga gratuita" id="628" name="Google Shape;628;p40"/>
          <p:cNvPicPr preferRelativeResize="0"/>
          <p:nvPr/>
        </p:nvPicPr>
        <p:blipFill rotWithShape="1">
          <a:blip r:embed="rId4">
            <a:alphaModFix/>
          </a:blip>
          <a:srcRect b="6322" l="6333" r="10961" t="-6574"/>
          <a:stretch/>
        </p:blipFill>
        <p:spPr>
          <a:xfrm>
            <a:off x="8846033" y="595001"/>
            <a:ext cx="1317241" cy="1064496"/>
          </a:xfrm>
          <a:prstGeom prst="triangle">
            <a:avLst>
              <a:gd fmla="val 50000" name="adj"/>
            </a:avLst>
          </a:prstGeom>
          <a:noFill/>
          <a:ln>
            <a:noFill/>
          </a:ln>
        </p:spPr>
      </p:pic>
      <p:sp>
        <p:nvSpPr>
          <p:cNvPr id="629" name="Google Shape;629;p40"/>
          <p:cNvSpPr txBox="1"/>
          <p:nvPr>
            <p:ph type="title"/>
          </p:nvPr>
        </p:nvSpPr>
        <p:spPr>
          <a:xfrm rot="703220">
            <a:off x="9443467" y="785487"/>
            <a:ext cx="2419977"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br>
              <a:rPr b="0" lang="es-ES" sz="2000">
                <a:latin typeface="Arial"/>
                <a:ea typeface="Arial"/>
                <a:cs typeface="Arial"/>
                <a:sym typeface="Arial"/>
              </a:rPr>
            </a:br>
            <a:r>
              <a:rPr b="0" lang="es-ES" sz="2000">
                <a:latin typeface="Arial"/>
                <a:ea typeface="Arial"/>
                <a:cs typeface="Arial"/>
                <a:sym typeface="Arial"/>
              </a:rPr>
              <a:t>C</a:t>
            </a:r>
            <a:r>
              <a:rPr lang="es-ES" sz="2000">
                <a:latin typeface="Arial"/>
                <a:ea typeface="Arial"/>
                <a:cs typeface="Arial"/>
                <a:sym typeface="Arial"/>
              </a:rPr>
              <a:t>omprometen la seguridad de la deglución.</a:t>
            </a:r>
            <a:br>
              <a:rPr b="0" lang="es-ES" sz="2000">
                <a:latin typeface="Arial"/>
                <a:ea typeface="Arial"/>
                <a:cs typeface="Arial"/>
                <a:sym typeface="Arial"/>
              </a:rPr>
            </a:br>
            <a:br>
              <a:rPr lang="es-ES" sz="2000"/>
            </a:br>
            <a:endParaRPr sz="2000"/>
          </a:p>
        </p:txBody>
      </p:sp>
      <p:graphicFrame>
        <p:nvGraphicFramePr>
          <p:cNvPr id="630" name="Google Shape;630;p40"/>
          <p:cNvGraphicFramePr/>
          <p:nvPr/>
        </p:nvGraphicFramePr>
        <p:xfrm>
          <a:off x="1896162" y="1653941"/>
          <a:ext cx="3000000" cy="3000000"/>
        </p:xfrm>
        <a:graphic>
          <a:graphicData uri="http://schemas.openxmlformats.org/drawingml/2006/table">
            <a:tbl>
              <a:tblPr bandRow="1" firstCol="1" firstRow="1">
                <a:noFill/>
                <a:tableStyleId>{9927BF3F-28D0-4033-B404-EE6733F85D95}</a:tableStyleId>
              </a:tblPr>
              <a:tblGrid>
                <a:gridCol w="2183450"/>
                <a:gridCol w="3213875"/>
                <a:gridCol w="2699600"/>
              </a:tblGrid>
              <a:tr h="186825">
                <a:tc>
                  <a:txBody>
                    <a:bodyPr/>
                    <a:lstStyle/>
                    <a:p>
                      <a:pPr indent="0" lvl="0" marL="0" marR="0" rtl="0" algn="ctr">
                        <a:lnSpc>
                          <a:spcPct val="107000"/>
                        </a:lnSpc>
                        <a:spcBef>
                          <a:spcPts val="0"/>
                        </a:spcBef>
                        <a:spcAft>
                          <a:spcPts val="0"/>
                        </a:spcAft>
                        <a:buClr>
                          <a:srgbClr val="000000"/>
                        </a:buClr>
                        <a:buSzPts val="1400"/>
                        <a:buFont typeface="Arial"/>
                        <a:buNone/>
                      </a:pPr>
                      <a:r>
                        <a:rPr b="1" lang="es-ES" sz="1400" u="none" cap="none" strike="noStrike"/>
                        <a:t>Alimentos a evitar</a:t>
                      </a:r>
                      <a:endParaRPr b="1" sz="1200" u="none" cap="none" strike="noStrike">
                        <a:latin typeface="Calibri"/>
                        <a:ea typeface="Calibri"/>
                        <a:cs typeface="Calibri"/>
                        <a:sym typeface="Calibri"/>
                      </a:endParaRPr>
                    </a:p>
                  </a:txBody>
                  <a:tcPr marT="0" marB="0" marR="56050" marL="56050"/>
                </a:tc>
                <a:tc>
                  <a:txBody>
                    <a:bodyPr/>
                    <a:lstStyle/>
                    <a:p>
                      <a:pPr indent="0" lvl="0" marL="0" marR="0" rtl="0" algn="ctr">
                        <a:lnSpc>
                          <a:spcPct val="107000"/>
                        </a:lnSpc>
                        <a:spcBef>
                          <a:spcPts val="0"/>
                        </a:spcBef>
                        <a:spcAft>
                          <a:spcPts val="0"/>
                        </a:spcAft>
                        <a:buClr>
                          <a:srgbClr val="000000"/>
                        </a:buClr>
                        <a:buSzPts val="1400"/>
                        <a:buFont typeface="Arial"/>
                        <a:buNone/>
                      </a:pPr>
                      <a:r>
                        <a:rPr b="1" lang="es-ES" sz="1400" u="none" cap="none" strike="noStrike"/>
                        <a:t>Ejemplo</a:t>
                      </a:r>
                      <a:endParaRPr b="1" sz="1200" u="none" cap="none" strike="noStrike">
                        <a:latin typeface="Calibri"/>
                        <a:ea typeface="Calibri"/>
                        <a:cs typeface="Calibri"/>
                        <a:sym typeface="Calibri"/>
                      </a:endParaRPr>
                    </a:p>
                  </a:txBody>
                  <a:tcPr marT="0" marB="0" marR="56050" marL="56050"/>
                </a:tc>
                <a:tc>
                  <a:txBody>
                    <a:bodyPr/>
                    <a:lstStyle/>
                    <a:p>
                      <a:pPr indent="0" lvl="0" marL="0" marR="0" rtl="0" algn="ctr">
                        <a:lnSpc>
                          <a:spcPct val="107000"/>
                        </a:lnSpc>
                        <a:spcBef>
                          <a:spcPts val="0"/>
                        </a:spcBef>
                        <a:spcAft>
                          <a:spcPts val="0"/>
                        </a:spcAft>
                        <a:buClr>
                          <a:srgbClr val="000000"/>
                        </a:buClr>
                        <a:buSzPts val="1400"/>
                        <a:buFont typeface="Arial"/>
                        <a:buNone/>
                      </a:pPr>
                      <a:r>
                        <a:rPr b="1" lang="es-ES" sz="1400" u="none" cap="none" strike="noStrike"/>
                        <a:t>Modificación consistencia</a:t>
                      </a:r>
                      <a:endParaRPr b="1" sz="1200" u="none" cap="none" strike="noStrike">
                        <a:latin typeface="Calibri"/>
                        <a:ea typeface="Calibri"/>
                        <a:cs typeface="Calibri"/>
                        <a:sym typeface="Calibri"/>
                      </a:endParaRPr>
                    </a:p>
                  </a:txBody>
                  <a:tcPr marT="0" marB="0" marR="56050" marL="56050"/>
                </a:tc>
              </a:tr>
              <a:tr h="645875">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con textura mixta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Leche con pan o magdalenas</a:t>
                      </a:r>
                      <a:endParaRPr sz="900" u="none" cap="none" strike="noStrike"/>
                    </a:p>
                    <a:p>
                      <a:pPr indent="0" lvl="0" marL="0" marR="0" rtl="0" algn="l">
                        <a:lnSpc>
                          <a:spcPct val="107000"/>
                        </a:lnSpc>
                        <a:spcBef>
                          <a:spcPts val="800"/>
                        </a:spcBef>
                        <a:spcAft>
                          <a:spcPts val="0"/>
                        </a:spcAft>
                        <a:buClr>
                          <a:srgbClr val="000000"/>
                        </a:buClr>
                        <a:buSzPts val="1000"/>
                        <a:buFont typeface="Arial"/>
                        <a:buNone/>
                      </a:pPr>
                      <a:r>
                        <a:rPr lang="es-ES" sz="1000" u="none" cap="none" strike="noStrike"/>
                        <a:t>Sopa de arroz o fideos</a:t>
                      </a:r>
                      <a:endParaRPr sz="900" u="none" cap="none" strike="noStrike"/>
                    </a:p>
                    <a:p>
                      <a:pPr indent="0" lvl="0" marL="0" marR="0" rtl="0" algn="l">
                        <a:lnSpc>
                          <a:spcPct val="107000"/>
                        </a:lnSpc>
                        <a:spcBef>
                          <a:spcPts val="800"/>
                        </a:spcBef>
                        <a:spcAft>
                          <a:spcPts val="0"/>
                        </a:spcAft>
                        <a:buClr>
                          <a:srgbClr val="000000"/>
                        </a:buClr>
                        <a:buSzPts val="1000"/>
                        <a:buFont typeface="Arial"/>
                        <a:buNone/>
                      </a:pPr>
                      <a:r>
                        <a:rPr lang="es-ES" sz="1000" u="none" cap="none" strike="noStrike"/>
                        <a:t>Yogurt con frutas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Procesar hasta obtener consistencia homogénea y agregar espesan.</a:t>
                      </a:r>
                      <a:endParaRPr sz="900" u="none" cap="none" strike="noStrike">
                        <a:latin typeface="Calibri"/>
                        <a:ea typeface="Calibri"/>
                        <a:cs typeface="Calibri"/>
                        <a:sym typeface="Calibri"/>
                      </a:endParaRPr>
                    </a:p>
                  </a:txBody>
                  <a:tcPr marT="0" marB="0" marR="56050" marL="56050"/>
                </a:tc>
              </a:tr>
              <a:tr h="479825">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que desprenden líquidos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Frutas: naranjas, mandarina, sandía, melón</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Procesar hasta obtener consistencia homogénea y agregar espesan.</a:t>
                      </a:r>
                      <a:endParaRPr sz="900" u="none" cap="none" strike="noStrike">
                        <a:latin typeface="Calibri"/>
                        <a:ea typeface="Calibri"/>
                        <a:cs typeface="Calibri"/>
                        <a:sym typeface="Calibri"/>
                      </a:endParaRPr>
                    </a:p>
                  </a:txBody>
                  <a:tcPr marT="0" marB="0" marR="56050" marL="56050"/>
                </a:tc>
              </a:tr>
              <a:tr h="475675">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que pueden fundirse o derretirse</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Helados, gelatinas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que se desmenuzan en la boca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Galletas, hojaldre, bizcochos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Procesar con agua o leche hasta obtener consistencia homogénea y agregar espesan.</a:t>
                      </a:r>
                      <a:endParaRPr sz="900" u="none" cap="none" strike="noStrike">
                        <a:latin typeface="Calibri"/>
                        <a:ea typeface="Calibri"/>
                        <a:cs typeface="Calibri"/>
                        <a:sym typeface="Calibri"/>
                      </a:endParaRPr>
                    </a:p>
                  </a:txBody>
                  <a:tcPr marT="0" marB="0" marR="56050" marL="56050"/>
                </a:tc>
              </a:tr>
              <a:tr h="799700">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pegajosos o que se alojen en la boca</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Leche condensada, miel, pan</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Agregar espesan// Procesar con agua o leche hasta obtener consistencia homogénea y 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resbaladizos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Arvejas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Procesar con agua o caldo hasta obtener consistencia homogénea y agregar espesan.</a:t>
                      </a:r>
                      <a:endParaRPr sz="900" u="none" cap="none" strike="noStrike">
                        <a:latin typeface="Calibri"/>
                        <a:ea typeface="Calibri"/>
                        <a:cs typeface="Calibri"/>
                        <a:sym typeface="Calibri"/>
                      </a:endParaRPr>
                    </a:p>
                  </a:txBody>
                  <a:tcPr marT="0" marB="0" marR="56050" marL="56050"/>
                </a:tc>
              </a:tr>
              <a:tr h="639750">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Alimentos que no forman bolo</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Arroz, legumbres, arvejas</a:t>
                      </a:r>
                      <a:endParaRPr sz="900" u="none" cap="none" strike="noStrike">
                        <a:latin typeface="Calibri"/>
                        <a:ea typeface="Calibri"/>
                        <a:cs typeface="Calibri"/>
                        <a:sym typeface="Calibri"/>
                      </a:endParaRPr>
                    </a:p>
                  </a:txBody>
                  <a:tcPr marT="0" marB="0" marR="56050" marL="56050"/>
                </a:tc>
                <a:tc>
                  <a:txBody>
                    <a:bodyPr/>
                    <a:lstStyle/>
                    <a:p>
                      <a:pPr indent="0" lvl="0" marL="0" marR="0" rtl="0" algn="l">
                        <a:lnSpc>
                          <a:spcPct val="107000"/>
                        </a:lnSpc>
                        <a:spcBef>
                          <a:spcPts val="0"/>
                        </a:spcBef>
                        <a:spcAft>
                          <a:spcPts val="0"/>
                        </a:spcAft>
                        <a:buClr>
                          <a:srgbClr val="000000"/>
                        </a:buClr>
                        <a:buSzPts val="1000"/>
                        <a:buFont typeface="Arial"/>
                        <a:buNone/>
                      </a:pPr>
                      <a:r>
                        <a:rPr lang="es-ES" sz="1000" u="none" cap="none" strike="noStrike"/>
                        <a:t>Procesar con agua o caldo hasta obtener consistencia homogénea y agregar espesan</a:t>
                      </a:r>
                      <a:endParaRPr sz="900" u="none" cap="none" strike="noStrike">
                        <a:latin typeface="Calibri"/>
                        <a:ea typeface="Calibri"/>
                        <a:cs typeface="Calibri"/>
                        <a:sym typeface="Calibri"/>
                      </a:endParaRPr>
                    </a:p>
                  </a:txBody>
                  <a:tcPr marT="0" marB="0" marR="56050" marL="560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3"/>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636" name="Google Shape;636;p43"/>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637" name="Google Shape;637;p43"/>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638" name="Google Shape;638;p43"/>
          <p:cNvSpPr txBox="1"/>
          <p:nvPr/>
        </p:nvSpPr>
        <p:spPr>
          <a:xfrm>
            <a:off x="1733335" y="364074"/>
            <a:ext cx="8941353"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Calibri"/>
                <a:ea typeface="Calibri"/>
                <a:cs typeface="Calibri"/>
                <a:sym typeface="Calibri"/>
              </a:rPr>
              <a:t>RECETARIO DISFAGIA FAVALORO</a:t>
            </a:r>
            <a:endParaRPr b="0" i="0" sz="1400" u="none" cap="none" strike="noStrike">
              <a:solidFill>
                <a:srgbClr val="000000"/>
              </a:solidFill>
              <a:latin typeface="Arial"/>
              <a:ea typeface="Arial"/>
              <a:cs typeface="Arial"/>
              <a:sym typeface="Arial"/>
            </a:endParaRPr>
          </a:p>
        </p:txBody>
      </p:sp>
      <p:pic>
        <p:nvPicPr>
          <p:cNvPr id="639" name="Google Shape;639;p43"/>
          <p:cNvPicPr preferRelativeResize="0"/>
          <p:nvPr/>
        </p:nvPicPr>
        <p:blipFill rotWithShape="1">
          <a:blip r:embed="rId4">
            <a:alphaModFix/>
          </a:blip>
          <a:srcRect b="16558" l="25926" r="10934" t="20704"/>
          <a:stretch/>
        </p:blipFill>
        <p:spPr>
          <a:xfrm>
            <a:off x="2069357" y="1454504"/>
            <a:ext cx="9155369" cy="4787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f6fca4853d_0_40"/>
          <p:cNvSpPr/>
          <p:nvPr/>
        </p:nvSpPr>
        <p:spPr>
          <a:xfrm>
            <a:off x="0" y="0"/>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645" name="Google Shape;645;gf6fca4853d_0_40"/>
          <p:cNvPicPr preferRelativeResize="0"/>
          <p:nvPr/>
        </p:nvPicPr>
        <p:blipFill rotWithShape="1">
          <a:blip r:embed="rId3">
            <a:alphaModFix/>
          </a:blip>
          <a:srcRect b="0" l="0" r="78647" t="0"/>
          <a:stretch/>
        </p:blipFill>
        <p:spPr>
          <a:xfrm>
            <a:off x="123620" y="5222806"/>
            <a:ext cx="1347775" cy="1411205"/>
          </a:xfrm>
          <a:prstGeom prst="rect">
            <a:avLst/>
          </a:prstGeom>
          <a:noFill/>
          <a:ln>
            <a:noFill/>
          </a:ln>
        </p:spPr>
      </p:pic>
      <p:sp>
        <p:nvSpPr>
          <p:cNvPr id="646" name="Google Shape;646;gf6fca4853d_0_40"/>
          <p:cNvSpPr txBox="1"/>
          <p:nvPr/>
        </p:nvSpPr>
        <p:spPr>
          <a:xfrm rot="-5400000">
            <a:off x="-1705393" y="2543585"/>
            <a:ext cx="500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CONCLUSIÓN</a:t>
            </a:r>
            <a:endParaRPr b="1" i="0" sz="3600" u="none" cap="none" strike="noStrike">
              <a:solidFill>
                <a:schemeClr val="lt1"/>
              </a:solidFill>
              <a:latin typeface="Calibri"/>
              <a:ea typeface="Calibri"/>
              <a:cs typeface="Calibri"/>
              <a:sym typeface="Calibri"/>
            </a:endParaRPr>
          </a:p>
        </p:txBody>
      </p:sp>
      <p:sp>
        <p:nvSpPr>
          <p:cNvPr id="647" name="Google Shape;647;gf6fca4853d_0_40"/>
          <p:cNvSpPr txBox="1"/>
          <p:nvPr/>
        </p:nvSpPr>
        <p:spPr>
          <a:xfrm>
            <a:off x="6096000" y="557260"/>
            <a:ext cx="5784244" cy="178314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chemeClr val="dk1"/>
              </a:buClr>
              <a:buSzPts val="1800"/>
              <a:buFont typeface="Arial"/>
              <a:buNone/>
            </a:pPr>
            <a:r>
              <a:rPr b="1" i="0" lang="es-ES" sz="1400" u="none" cap="none" strike="noStrike">
                <a:solidFill>
                  <a:schemeClr val="dk1"/>
                </a:solidFill>
                <a:latin typeface="Calibri"/>
                <a:ea typeface="Calibri"/>
                <a:cs typeface="Calibri"/>
                <a:sym typeface="Calibri"/>
              </a:rPr>
              <a:t>NUTRICIÓN EN TODO MOMENTO</a:t>
            </a:r>
            <a:endParaRPr b="1" i="0" sz="14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chemeClr val="dk1"/>
              </a:buClr>
              <a:buSzPts val="1800"/>
              <a:buFont typeface="Arial"/>
              <a:buChar char="•"/>
            </a:pPr>
            <a:r>
              <a:rPr b="1" i="0" lang="es-ES" sz="1400" u="none" cap="none" strike="noStrike">
                <a:solidFill>
                  <a:schemeClr val="dk1"/>
                </a:solidFill>
                <a:latin typeface="Calibri"/>
                <a:ea typeface="Calibri"/>
                <a:cs typeface="Calibri"/>
                <a:sym typeface="Calibri"/>
              </a:rPr>
              <a:t>EN UCI: SN ADECUADO, EVALUACIÓN DE DEGLUCIÓN.</a:t>
            </a:r>
            <a:endParaRPr b="1" i="0" sz="14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chemeClr val="dk1"/>
              </a:buClr>
              <a:buSzPts val="1800"/>
              <a:buFont typeface="Arial"/>
              <a:buChar char="•"/>
            </a:pPr>
            <a:r>
              <a:rPr b="1" i="0" lang="es-ES" sz="1400" u="none" cap="none" strike="noStrike">
                <a:solidFill>
                  <a:schemeClr val="dk1"/>
                </a:solidFill>
                <a:latin typeface="Calibri"/>
                <a:ea typeface="Calibri"/>
                <a:cs typeface="Calibri"/>
                <a:sym typeface="Calibri"/>
              </a:rPr>
              <a:t>POST UCI: EVALUACIÓN DE INGESTA, TRANSICIÓN EFECTIVA, NE HASTA CUBRIR EL 70% REQUERIMIENTO</a:t>
            </a:r>
            <a:endParaRPr b="1" i="0" sz="14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chemeClr val="dk1"/>
              </a:buClr>
              <a:buSzPts val="1800"/>
              <a:buFont typeface="Arial"/>
              <a:buChar char="•"/>
            </a:pPr>
            <a:r>
              <a:rPr b="1" i="0" lang="es-ES" sz="1400" u="none" cap="none" strike="noStrike">
                <a:solidFill>
                  <a:schemeClr val="dk1"/>
                </a:solidFill>
                <a:latin typeface="Calibri"/>
                <a:ea typeface="Calibri"/>
                <a:cs typeface="Calibri"/>
                <a:sym typeface="Calibri"/>
              </a:rPr>
              <a:t>EN CASA: SEGUIMIENTO NUTRICIONAL, SUPLEMENTO ORAL, REHABILITACIÓN</a:t>
            </a:r>
            <a:endParaRPr/>
          </a:p>
        </p:txBody>
      </p:sp>
      <p:pic>
        <p:nvPicPr>
          <p:cNvPr id="648" name="Google Shape;648;gf6fca4853d_0_40"/>
          <p:cNvPicPr preferRelativeResize="0"/>
          <p:nvPr/>
        </p:nvPicPr>
        <p:blipFill rotWithShape="1">
          <a:blip r:embed="rId4">
            <a:alphaModFix/>
          </a:blip>
          <a:srcRect b="21700" l="6837" r="21135" t="51133"/>
          <a:stretch/>
        </p:blipFill>
        <p:spPr>
          <a:xfrm>
            <a:off x="1774612" y="557260"/>
            <a:ext cx="4080834" cy="1783140"/>
          </a:xfrm>
          <a:prstGeom prst="rect">
            <a:avLst/>
          </a:prstGeom>
          <a:noFill/>
          <a:ln>
            <a:noFill/>
          </a:ln>
        </p:spPr>
      </p:pic>
      <p:sp>
        <p:nvSpPr>
          <p:cNvPr id="649" name="Google Shape;649;gf6fca4853d_0_40"/>
          <p:cNvSpPr txBox="1"/>
          <p:nvPr/>
        </p:nvSpPr>
        <p:spPr>
          <a:xfrm>
            <a:off x="1945737" y="2530143"/>
            <a:ext cx="4150263" cy="400110"/>
          </a:xfrm>
          <a:prstGeom prst="rect">
            <a:avLst/>
          </a:prstGeom>
          <a:solidFill>
            <a:srgbClr val="D8E2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DISFAGIA Y LA MALNUTRICIÓN</a:t>
            </a:r>
            <a:endParaRPr b="1" i="0" sz="2000" u="none" cap="none" strike="noStrike">
              <a:solidFill>
                <a:srgbClr val="000000"/>
              </a:solidFill>
              <a:latin typeface="Arial"/>
              <a:ea typeface="Arial"/>
              <a:cs typeface="Arial"/>
              <a:sym typeface="Arial"/>
            </a:endParaRPr>
          </a:p>
        </p:txBody>
      </p:sp>
      <p:sp>
        <p:nvSpPr>
          <p:cNvPr id="650" name="Google Shape;650;gf6fca4853d_0_40"/>
          <p:cNvSpPr txBox="1"/>
          <p:nvPr/>
        </p:nvSpPr>
        <p:spPr>
          <a:xfrm>
            <a:off x="1822032" y="3119996"/>
            <a:ext cx="5653160" cy="2972894"/>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Clr>
                <a:schemeClr val="dk1"/>
              </a:buClr>
              <a:buSzPts val="1800"/>
              <a:buFont typeface="Arial"/>
              <a:buNone/>
            </a:pPr>
            <a:r>
              <a:rPr b="1" i="0" lang="es-ES" sz="1800" u="none" cap="none" strike="noStrike">
                <a:solidFill>
                  <a:schemeClr val="dk1"/>
                </a:solidFill>
                <a:latin typeface="Calibri"/>
                <a:ea typeface="Calibri"/>
                <a:cs typeface="Calibri"/>
                <a:sym typeface="Calibri"/>
              </a:rPr>
              <a:t>Empeoran la calidad de vida;</a:t>
            </a:r>
            <a:endParaRPr/>
          </a:p>
          <a:p>
            <a:pPr indent="-342900" lvl="0" marL="457200" marR="0" rtl="0" algn="l">
              <a:lnSpc>
                <a:spcPct val="90000"/>
              </a:lnSpc>
              <a:spcBef>
                <a:spcPts val="1000"/>
              </a:spcBef>
              <a:spcAft>
                <a:spcPts val="0"/>
              </a:spcAft>
              <a:buClr>
                <a:srgbClr val="1F3864"/>
              </a:buClr>
              <a:buSzPts val="1800"/>
              <a:buFont typeface="Noto Sans Symbols"/>
              <a:buChar char="🡹"/>
            </a:pPr>
            <a:r>
              <a:rPr b="1" i="0" lang="es-ES" sz="1800" u="none" cap="none" strike="noStrike">
                <a:solidFill>
                  <a:schemeClr val="dk1"/>
                </a:solidFill>
                <a:latin typeface="Calibri"/>
                <a:ea typeface="Calibri"/>
                <a:cs typeface="Calibri"/>
                <a:sym typeface="Calibri"/>
              </a:rPr>
              <a:t>ESTANCIA HOSPITALARIA</a:t>
            </a:r>
            <a:endParaRPr/>
          </a:p>
          <a:p>
            <a:pPr indent="-342900" lvl="0" marL="457200" marR="0" rtl="0" algn="l">
              <a:lnSpc>
                <a:spcPct val="90000"/>
              </a:lnSpc>
              <a:spcBef>
                <a:spcPts val="1000"/>
              </a:spcBef>
              <a:spcAft>
                <a:spcPts val="0"/>
              </a:spcAft>
              <a:buClr>
                <a:srgbClr val="1F3864"/>
              </a:buClr>
              <a:buSzPts val="1800"/>
              <a:buFont typeface="Noto Sans Symbols"/>
              <a:buChar char="🡹"/>
            </a:pPr>
            <a:r>
              <a:rPr b="1" i="0" lang="es-ES" sz="1800" u="none" cap="none" strike="noStrike">
                <a:solidFill>
                  <a:schemeClr val="dk1"/>
                </a:solidFill>
                <a:latin typeface="Calibri"/>
                <a:ea typeface="Calibri"/>
                <a:cs typeface="Calibri"/>
                <a:sym typeface="Calibri"/>
              </a:rPr>
              <a:t>COMPLICACIONES</a:t>
            </a:r>
            <a:endParaRPr/>
          </a:p>
          <a:p>
            <a:pPr indent="-342900" lvl="0" marL="457200" marR="0" rtl="0" algn="l">
              <a:lnSpc>
                <a:spcPct val="90000"/>
              </a:lnSpc>
              <a:spcBef>
                <a:spcPts val="1000"/>
              </a:spcBef>
              <a:spcAft>
                <a:spcPts val="0"/>
              </a:spcAft>
              <a:buClr>
                <a:srgbClr val="1F3864"/>
              </a:buClr>
              <a:buSzPts val="1800"/>
              <a:buFont typeface="Noto Sans Symbols"/>
              <a:buChar char="🡹"/>
            </a:pPr>
            <a:r>
              <a:rPr b="1" i="0" lang="es-ES" sz="1800" u="none" cap="none" strike="noStrike">
                <a:solidFill>
                  <a:schemeClr val="dk1"/>
                </a:solidFill>
                <a:latin typeface="Calibri"/>
                <a:ea typeface="Calibri"/>
                <a:cs typeface="Calibri"/>
                <a:sym typeface="Calibri"/>
              </a:rPr>
              <a:t>REINGRESO</a:t>
            </a:r>
            <a:endParaRPr/>
          </a:p>
          <a:p>
            <a:pPr indent="-342900" lvl="0" marL="457200" marR="0" rtl="0" algn="l">
              <a:lnSpc>
                <a:spcPct val="90000"/>
              </a:lnSpc>
              <a:spcBef>
                <a:spcPts val="1000"/>
              </a:spcBef>
              <a:spcAft>
                <a:spcPts val="0"/>
              </a:spcAft>
              <a:buClr>
                <a:srgbClr val="1F3864"/>
              </a:buClr>
              <a:buSzPts val="1800"/>
              <a:buFont typeface="Noto Sans Symbols"/>
              <a:buChar char="🡹"/>
            </a:pPr>
            <a:r>
              <a:rPr b="1" i="0" lang="es-ES" sz="1800" u="none" cap="none" strike="noStrike">
                <a:solidFill>
                  <a:schemeClr val="dk1"/>
                </a:solidFill>
                <a:latin typeface="Calibri"/>
                <a:ea typeface="Calibri"/>
                <a:cs typeface="Calibri"/>
                <a:sym typeface="Calibri"/>
              </a:rPr>
              <a:t>MORBIMORTALIDAD</a:t>
            </a:r>
            <a:endParaRPr/>
          </a:p>
          <a:p>
            <a:pPr indent="-342900" lvl="0" marL="457200" marR="0" rtl="0" algn="l">
              <a:lnSpc>
                <a:spcPct val="90000"/>
              </a:lnSpc>
              <a:spcBef>
                <a:spcPts val="1000"/>
              </a:spcBef>
              <a:spcAft>
                <a:spcPts val="0"/>
              </a:spcAft>
              <a:buClr>
                <a:srgbClr val="1F3864"/>
              </a:buClr>
              <a:buSzPts val="1800"/>
              <a:buFont typeface="Noto Sans Symbols"/>
              <a:buChar char="🡹"/>
            </a:pPr>
            <a:r>
              <a:rPr b="1" i="0" lang="es-ES" sz="1800" u="none" cap="none" strike="noStrike">
                <a:solidFill>
                  <a:schemeClr val="dk1"/>
                </a:solidFill>
                <a:latin typeface="Calibri"/>
                <a:ea typeface="Calibri"/>
                <a:cs typeface="Calibri"/>
                <a:sym typeface="Calibri"/>
              </a:rPr>
              <a:t>COSTOS y RECURSOS SANITARIOS</a:t>
            </a:r>
            <a:endParaRPr/>
          </a:p>
        </p:txBody>
      </p:sp>
      <p:sp>
        <p:nvSpPr>
          <p:cNvPr id="651" name="Google Shape;651;gf6fca4853d_0_40"/>
          <p:cNvSpPr txBox="1"/>
          <p:nvPr/>
        </p:nvSpPr>
        <p:spPr>
          <a:xfrm>
            <a:off x="8005664" y="6326234"/>
            <a:ext cx="37695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Grupo de Estudio “disfagia”, AANEP2021</a:t>
            </a:r>
            <a:endParaRPr b="0" i="0" sz="1400" u="none" cap="none" strike="noStrike">
              <a:solidFill>
                <a:srgbClr val="000000"/>
              </a:solidFill>
              <a:latin typeface="Arial"/>
              <a:ea typeface="Arial"/>
              <a:cs typeface="Arial"/>
              <a:sym typeface="Arial"/>
            </a:endParaRPr>
          </a:p>
        </p:txBody>
      </p:sp>
      <p:pic>
        <p:nvPicPr>
          <p:cNvPr descr="El papel del logopeda en la detección y evaluación de la Disfagia... -  Logocerebral" id="652" name="Google Shape;652;gf6fca4853d_0_40"/>
          <p:cNvPicPr preferRelativeResize="0"/>
          <p:nvPr/>
        </p:nvPicPr>
        <p:blipFill rotWithShape="1">
          <a:blip r:embed="rId5">
            <a:alphaModFix/>
          </a:blip>
          <a:srcRect b="0" l="0" r="0" t="0"/>
          <a:stretch/>
        </p:blipFill>
        <p:spPr>
          <a:xfrm>
            <a:off x="7104942" y="2868227"/>
            <a:ext cx="3806202" cy="2743338"/>
          </a:xfrm>
          <a:prstGeom prst="rect">
            <a:avLst/>
          </a:prstGeom>
          <a:noFill/>
          <a:ln>
            <a:noFill/>
          </a:ln>
        </p:spPr>
      </p:pic>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FRASES MOTIVADORAS TRABAJO - Buscafrases.es" id="657" name="Google Shape;657;p42"/>
          <p:cNvPicPr preferRelativeResize="0"/>
          <p:nvPr/>
        </p:nvPicPr>
        <p:blipFill rotWithShape="1">
          <a:blip r:embed="rId3">
            <a:alphaModFix/>
          </a:blip>
          <a:srcRect b="9657" l="0" r="0" t="0"/>
          <a:stretch/>
        </p:blipFill>
        <p:spPr>
          <a:xfrm>
            <a:off x="2034073" y="405877"/>
            <a:ext cx="9433250" cy="6046246"/>
          </a:xfrm>
          <a:prstGeom prst="rect">
            <a:avLst/>
          </a:prstGeom>
          <a:noFill/>
          <a:ln>
            <a:noFill/>
          </a:ln>
        </p:spPr>
      </p:pic>
      <p:sp>
        <p:nvSpPr>
          <p:cNvPr id="658" name="Google Shape;658;p42"/>
          <p:cNvSpPr/>
          <p:nvPr/>
        </p:nvSpPr>
        <p:spPr>
          <a:xfrm>
            <a:off x="0" y="0"/>
            <a:ext cx="1595100" cy="68580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659" name="Google Shape;659;p42"/>
          <p:cNvPicPr preferRelativeResize="0"/>
          <p:nvPr/>
        </p:nvPicPr>
        <p:blipFill rotWithShape="1">
          <a:blip r:embed="rId4">
            <a:alphaModFix/>
          </a:blip>
          <a:srcRect b="0" l="0" r="78647" t="0"/>
          <a:stretch/>
        </p:blipFill>
        <p:spPr>
          <a:xfrm>
            <a:off x="123620" y="5222806"/>
            <a:ext cx="1347775" cy="14112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
          <p:cNvSpPr/>
          <p:nvPr/>
        </p:nvSpPr>
        <p:spPr>
          <a:xfrm>
            <a:off x="0" y="-104931"/>
            <a:ext cx="12192000" cy="696293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65" name="Google Shape;665;p10"/>
          <p:cNvSpPr txBox="1"/>
          <p:nvPr/>
        </p:nvSpPr>
        <p:spPr>
          <a:xfrm>
            <a:off x="226764" y="1296847"/>
            <a:ext cx="11738472" cy="1549334"/>
          </a:xfrm>
          <a:prstGeom prst="rect">
            <a:avLst/>
          </a:prstGeom>
          <a:noFill/>
          <a:ln>
            <a:noFill/>
          </a:ln>
        </p:spPr>
        <p:txBody>
          <a:bodyPr anchorCtr="0" anchor="ctr" bIns="45700" lIns="91425" spcFirstLastPara="1" rIns="91425" wrap="square" tIns="45700">
            <a:normAutofit fontScale="90000" lnSpcReduction="10000"/>
          </a:bodyPr>
          <a:lstStyle/>
          <a:p>
            <a:pPr indent="0" lvl="0" marL="0" marR="0" rtl="0" algn="ctr">
              <a:lnSpc>
                <a:spcPct val="100000"/>
              </a:lnSpc>
              <a:spcBef>
                <a:spcPts val="0"/>
              </a:spcBef>
              <a:spcAft>
                <a:spcPts val="0"/>
              </a:spcAft>
              <a:buClr>
                <a:schemeClr val="dk2"/>
              </a:buClr>
              <a:buSzPct val="100000"/>
              <a:buFont typeface="Calibri"/>
              <a:buNone/>
            </a:pPr>
            <a:r>
              <a:rPr b="1" i="0" lang="es-ES" sz="11500" u="none" cap="none" strike="noStrike">
                <a:solidFill>
                  <a:schemeClr val="lt2"/>
                </a:solidFill>
                <a:latin typeface="Calibri"/>
                <a:ea typeface="Calibri"/>
                <a:cs typeface="Calibri"/>
                <a:sym typeface="Calibri"/>
              </a:rPr>
              <a:t>GRACIAS!!!</a:t>
            </a:r>
            <a:endParaRPr b="1" i="0" sz="11500" u="none" cap="none" strike="noStrike">
              <a:solidFill>
                <a:schemeClr val="lt2"/>
              </a:solidFill>
              <a:latin typeface="Calibri"/>
              <a:ea typeface="Calibri"/>
              <a:cs typeface="Calibri"/>
              <a:sym typeface="Calibri"/>
            </a:endParaRPr>
          </a:p>
        </p:txBody>
      </p:sp>
      <p:pic>
        <p:nvPicPr>
          <p:cNvPr id="666" name="Google Shape;666;p10"/>
          <p:cNvPicPr preferRelativeResize="0"/>
          <p:nvPr/>
        </p:nvPicPr>
        <p:blipFill rotWithShape="1">
          <a:blip r:embed="rId3">
            <a:alphaModFix/>
          </a:blip>
          <a:srcRect b="0" l="0" r="0" t="0"/>
          <a:stretch/>
        </p:blipFill>
        <p:spPr>
          <a:xfrm>
            <a:off x="2621099" y="5025546"/>
            <a:ext cx="6507912" cy="1208026"/>
          </a:xfrm>
          <a:prstGeom prst="rect">
            <a:avLst/>
          </a:prstGeom>
          <a:noFill/>
          <a:ln>
            <a:noFill/>
          </a:ln>
        </p:spPr>
      </p:pic>
      <p:sp>
        <p:nvSpPr>
          <p:cNvPr id="667" name="Google Shape;667;p10"/>
          <p:cNvSpPr txBox="1"/>
          <p:nvPr/>
        </p:nvSpPr>
        <p:spPr>
          <a:xfrm>
            <a:off x="4078912" y="2905780"/>
            <a:ext cx="359228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OCTUBRE 2021</a:t>
            </a:r>
            <a:endParaRPr b="1" i="0" sz="2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822"/>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p:nvPr/>
        </p:nvSpPr>
        <p:spPr>
          <a:xfrm>
            <a:off x="3157544" y="3646630"/>
            <a:ext cx="8207142" cy="2842145"/>
          </a:xfrm>
          <a:prstGeom prst="snip2DiagRect">
            <a:avLst>
              <a:gd fmla="val 0" name="adj1"/>
              <a:gd fmla="val 16667" name="adj2"/>
            </a:avLst>
          </a:prstGeom>
          <a:solidFill>
            <a:srgbClr val="D0EA8E">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9"/>
          <p:cNvSpPr/>
          <p:nvPr/>
        </p:nvSpPr>
        <p:spPr>
          <a:xfrm>
            <a:off x="1" y="1504"/>
            <a:ext cx="1404282" cy="6856496"/>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9"/>
          <p:cNvSpPr/>
          <p:nvPr/>
        </p:nvSpPr>
        <p:spPr>
          <a:xfrm>
            <a:off x="2780110" y="369224"/>
            <a:ext cx="8491270" cy="2980466"/>
          </a:xfrm>
          <a:prstGeom prst="snip2DiagRect">
            <a:avLst>
              <a:gd fmla="val 0" name="adj1"/>
              <a:gd fmla="val 16667" name="adj2"/>
            </a:avLst>
          </a:prstGeom>
          <a:solidFill>
            <a:srgbClr val="FF9393">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9"/>
          <p:cNvSpPr txBox="1"/>
          <p:nvPr>
            <p:ph idx="1" type="body"/>
          </p:nvPr>
        </p:nvSpPr>
        <p:spPr>
          <a:xfrm>
            <a:off x="3398042" y="666165"/>
            <a:ext cx="7089566" cy="1193292"/>
          </a:xfrm>
          <a:prstGeom prst="rect">
            <a:avLst/>
          </a:prstGeom>
          <a:noFill/>
          <a:ln>
            <a:noFill/>
          </a:ln>
        </p:spPr>
        <p:txBody>
          <a:bodyPr anchorCtr="0" anchor="t" bIns="45700" lIns="91425" spcFirstLastPara="1" rIns="91425" wrap="square" tIns="45700">
            <a:noAutofit/>
          </a:bodyPr>
          <a:lstStyle/>
          <a:p>
            <a:pPr indent="0" lvl="0" marL="0" rtl="0" algn="ctr">
              <a:lnSpc>
                <a:spcPct val="107000"/>
              </a:lnSpc>
              <a:spcBef>
                <a:spcPts val="1000"/>
              </a:spcBef>
              <a:spcAft>
                <a:spcPts val="0"/>
              </a:spcAft>
              <a:buSzPts val="1800"/>
              <a:buNone/>
            </a:pPr>
            <a:r>
              <a:rPr b="1" i="1" lang="es-ES" sz="3200">
                <a:solidFill>
                  <a:srgbClr val="11151A"/>
                </a:solidFill>
                <a:latin typeface="Calibri"/>
                <a:ea typeface="Calibri"/>
                <a:cs typeface="Calibri"/>
                <a:sym typeface="Calibri"/>
              </a:rPr>
              <a:t>Es un trastorno deglutorio que implica una alteración en el </a:t>
            </a:r>
            <a:r>
              <a:rPr b="1" i="1" lang="es-ES" sz="3200">
                <a:solidFill>
                  <a:srgbClr val="11151A"/>
                </a:solidFill>
              </a:rPr>
              <a:t>transporte</a:t>
            </a:r>
            <a:endParaRPr b="1" i="1" sz="3200">
              <a:solidFill>
                <a:srgbClr val="11151A"/>
              </a:solidFill>
            </a:endParaRPr>
          </a:p>
          <a:p>
            <a:pPr indent="0" lvl="0" marL="0" rtl="0" algn="ctr">
              <a:lnSpc>
                <a:spcPct val="107000"/>
              </a:lnSpc>
              <a:spcBef>
                <a:spcPts val="1000"/>
              </a:spcBef>
              <a:spcAft>
                <a:spcPts val="800"/>
              </a:spcAft>
              <a:buSzPts val="1800"/>
              <a:buNone/>
            </a:pPr>
            <a:r>
              <a:rPr b="1" i="1" lang="es-ES" sz="3200">
                <a:solidFill>
                  <a:srgbClr val="11151A"/>
                </a:solidFill>
                <a:latin typeface="Calibri"/>
                <a:ea typeface="Calibri"/>
                <a:cs typeface="Calibri"/>
                <a:sym typeface="Calibri"/>
              </a:rPr>
              <a:t> del alimento o la saliva de la boca al estomago</a:t>
            </a:r>
            <a:endParaRPr b="1" i="1" sz="3200">
              <a:solidFill>
                <a:srgbClr val="11151A"/>
              </a:solidFill>
              <a:latin typeface="Calibri"/>
              <a:ea typeface="Calibri"/>
              <a:cs typeface="Calibri"/>
              <a:sym typeface="Calibri"/>
            </a:endParaRPr>
          </a:p>
        </p:txBody>
      </p:sp>
      <p:sp>
        <p:nvSpPr>
          <p:cNvPr id="153" name="Google Shape;153;p9"/>
          <p:cNvSpPr txBox="1"/>
          <p:nvPr/>
        </p:nvSpPr>
        <p:spPr>
          <a:xfrm>
            <a:off x="3484117" y="4201585"/>
            <a:ext cx="7706406" cy="199025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accent1"/>
              </a:buClr>
              <a:buSzPts val="4000"/>
              <a:buFont typeface="Noto Sans Symbols"/>
              <a:buNone/>
            </a:pPr>
            <a:r>
              <a:rPr b="1" i="1" lang="es-ES" sz="4000" u="none" cap="none" strike="noStrike">
                <a:solidFill>
                  <a:srgbClr val="11151A"/>
                </a:solidFill>
                <a:latin typeface="Calibri"/>
                <a:ea typeface="Calibri"/>
                <a:cs typeface="Calibri"/>
                <a:sym typeface="Calibri"/>
              </a:rPr>
              <a:t>La disfagia es un síntoma ocasionado por otra patología y no una enfermedad en sí.</a:t>
            </a:r>
            <a:endParaRPr b="1" i="1" sz="4000" u="none" cap="none" strike="noStrike">
              <a:solidFill>
                <a:srgbClr val="11151A"/>
              </a:solidFill>
              <a:latin typeface="Calibri"/>
              <a:ea typeface="Calibri"/>
              <a:cs typeface="Calibri"/>
              <a:sym typeface="Calibri"/>
            </a:endParaRPr>
          </a:p>
        </p:txBody>
      </p:sp>
      <p:pic>
        <p:nvPicPr>
          <p:cNvPr id="154" name="Google Shape;154;p9"/>
          <p:cNvPicPr preferRelativeResize="0"/>
          <p:nvPr/>
        </p:nvPicPr>
        <p:blipFill rotWithShape="1">
          <a:blip r:embed="rId3">
            <a:alphaModFix/>
          </a:blip>
          <a:srcRect b="0" l="0" r="79350" t="0"/>
          <a:stretch/>
        </p:blipFill>
        <p:spPr>
          <a:xfrm>
            <a:off x="135683" y="5465175"/>
            <a:ext cx="1132918" cy="1162050"/>
          </a:xfrm>
          <a:prstGeom prst="rect">
            <a:avLst/>
          </a:prstGeom>
          <a:noFill/>
          <a:ln>
            <a:noFill/>
          </a:ln>
        </p:spPr>
      </p:pic>
      <p:sp>
        <p:nvSpPr>
          <p:cNvPr id="155" name="Google Shape;155;p9"/>
          <p:cNvSpPr txBox="1"/>
          <p:nvPr/>
        </p:nvSpPr>
        <p:spPr>
          <a:xfrm rot="-5400000">
            <a:off x="-20843" y="2404841"/>
            <a:ext cx="3764654" cy="914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1" i="0" lang="es-ES" sz="5400" u="none" cap="none" strike="noStrike">
                <a:solidFill>
                  <a:schemeClr val="dk1"/>
                </a:solidFill>
                <a:latin typeface="Calibri"/>
                <a:ea typeface="Calibri"/>
                <a:cs typeface="Calibri"/>
                <a:sym typeface="Calibri"/>
              </a:rPr>
              <a:t>DISFAGIA</a:t>
            </a:r>
            <a:endParaRPr b="0" i="0" sz="5400" u="none" cap="none" strike="noStrike">
              <a:solidFill>
                <a:schemeClr val="dk1"/>
              </a:solidFill>
              <a:latin typeface="Arial"/>
              <a:ea typeface="Arial"/>
              <a:cs typeface="Arial"/>
              <a:sym typeface="Arial"/>
            </a:endParaRPr>
          </a:p>
        </p:txBody>
      </p:sp>
      <p:sp>
        <p:nvSpPr>
          <p:cNvPr id="156" name="Google Shape;156;p9"/>
          <p:cNvSpPr txBox="1"/>
          <p:nvPr/>
        </p:nvSpPr>
        <p:spPr>
          <a:xfrm rot="-5400000">
            <a:off x="-1796860" y="2579732"/>
            <a:ext cx="500575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200" u="none" cap="none" strike="noStrike">
                <a:solidFill>
                  <a:schemeClr val="lt1"/>
                </a:solidFill>
                <a:latin typeface="Calibri"/>
                <a:ea typeface="Calibri"/>
                <a:cs typeface="Calibri"/>
                <a:sym typeface="Calibri"/>
              </a:rPr>
              <a:t>DISFAGIA - KINESIOLOGÍA</a:t>
            </a:r>
            <a:endParaRPr b="1" i="0" sz="3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b="9693" l="14983" r="12546" t="17023"/>
          <a:stretch/>
        </p:blipFill>
        <p:spPr>
          <a:xfrm>
            <a:off x="667407" y="0"/>
            <a:ext cx="10857185" cy="68085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p:nvPr/>
        </p:nvSpPr>
        <p:spPr>
          <a:xfrm>
            <a:off x="950976" y="0"/>
            <a:ext cx="10378439" cy="1214954"/>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24"/>
          <p:cNvSpPr txBox="1"/>
          <p:nvPr/>
        </p:nvSpPr>
        <p:spPr>
          <a:xfrm>
            <a:off x="2339504" y="320821"/>
            <a:ext cx="7207348" cy="54864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1" i="1" lang="es-ES" sz="3600" u="none" cap="none" strike="noStrike">
                <a:solidFill>
                  <a:srgbClr val="D8E2F3"/>
                </a:solidFill>
                <a:latin typeface="Calibri"/>
                <a:ea typeface="Calibri"/>
                <a:cs typeface="Calibri"/>
                <a:sym typeface="Calibri"/>
              </a:rPr>
              <a:t>PASOS A SEGUIR EN LA EVALUACIÓN</a:t>
            </a:r>
            <a:endParaRPr b="0" i="1" sz="3600" u="none" cap="none" strike="noStrike">
              <a:solidFill>
                <a:srgbClr val="D8E2F3"/>
              </a:solidFill>
              <a:latin typeface="Arial"/>
              <a:ea typeface="Arial"/>
              <a:cs typeface="Arial"/>
              <a:sym typeface="Arial"/>
            </a:endParaRPr>
          </a:p>
        </p:txBody>
      </p:sp>
      <p:pic>
        <p:nvPicPr>
          <p:cNvPr id="168" name="Google Shape;168;p24"/>
          <p:cNvPicPr preferRelativeResize="0"/>
          <p:nvPr/>
        </p:nvPicPr>
        <p:blipFill rotWithShape="1">
          <a:blip r:embed="rId3">
            <a:alphaModFix/>
          </a:blip>
          <a:srcRect b="0" l="0" r="79350" t="0"/>
          <a:stretch/>
        </p:blipFill>
        <p:spPr>
          <a:xfrm>
            <a:off x="9930384" y="0"/>
            <a:ext cx="1132918" cy="1162050"/>
          </a:xfrm>
          <a:prstGeom prst="rect">
            <a:avLst/>
          </a:prstGeom>
          <a:noFill/>
          <a:ln>
            <a:noFill/>
          </a:ln>
        </p:spPr>
      </p:pic>
      <p:sp>
        <p:nvSpPr>
          <p:cNvPr id="169" name="Google Shape;169;p24"/>
          <p:cNvSpPr txBox="1"/>
          <p:nvPr>
            <p:ph idx="1" type="body"/>
          </p:nvPr>
        </p:nvSpPr>
        <p:spPr>
          <a:xfrm>
            <a:off x="365756" y="1386172"/>
            <a:ext cx="1138597" cy="510869"/>
          </a:xfrm>
          <a:prstGeom prst="rect">
            <a:avLst/>
          </a:prstGeom>
          <a:solidFill>
            <a:srgbClr val="FFDE75"/>
          </a:solid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i="1" lang="es-ES" sz="4000">
                <a:latin typeface="Calibri"/>
                <a:ea typeface="Calibri"/>
                <a:cs typeface="Calibri"/>
                <a:sym typeface="Calibri"/>
              </a:rPr>
              <a:t>TQT</a:t>
            </a:r>
            <a:endParaRPr i="1" sz="4000"/>
          </a:p>
        </p:txBody>
      </p:sp>
      <p:sp>
        <p:nvSpPr>
          <p:cNvPr id="170" name="Google Shape;170;p24"/>
          <p:cNvSpPr txBox="1"/>
          <p:nvPr/>
        </p:nvSpPr>
        <p:spPr>
          <a:xfrm>
            <a:off x="1200907" y="2217482"/>
            <a:ext cx="1138597"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Clínica</a:t>
            </a:r>
            <a:endParaRPr b="0" i="0" sz="2800" u="none" cap="none" strike="noStrike">
              <a:solidFill>
                <a:schemeClr val="dk1"/>
              </a:solidFill>
              <a:latin typeface="Arial"/>
              <a:ea typeface="Arial"/>
              <a:cs typeface="Arial"/>
              <a:sym typeface="Arial"/>
            </a:endParaRPr>
          </a:p>
        </p:txBody>
      </p:sp>
      <p:sp>
        <p:nvSpPr>
          <p:cNvPr id="171" name="Google Shape;171;p24"/>
          <p:cNvSpPr txBox="1"/>
          <p:nvPr/>
        </p:nvSpPr>
        <p:spPr>
          <a:xfrm>
            <a:off x="563341" y="2989163"/>
            <a:ext cx="1284902" cy="763717"/>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Cánula ocluida</a:t>
            </a:r>
            <a:endParaRPr b="0" i="0" sz="2800" u="none" cap="none" strike="noStrike">
              <a:solidFill>
                <a:schemeClr val="dk1"/>
              </a:solidFill>
              <a:latin typeface="Arial"/>
              <a:ea typeface="Arial"/>
              <a:cs typeface="Arial"/>
              <a:sym typeface="Arial"/>
            </a:endParaRPr>
          </a:p>
        </p:txBody>
      </p:sp>
      <p:sp>
        <p:nvSpPr>
          <p:cNvPr id="172" name="Google Shape;172;p24"/>
          <p:cNvSpPr txBox="1"/>
          <p:nvPr/>
        </p:nvSpPr>
        <p:spPr>
          <a:xfrm>
            <a:off x="1279728" y="3926618"/>
            <a:ext cx="1473877" cy="723468"/>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Criterio de inicio</a:t>
            </a:r>
            <a:endParaRPr b="0" i="0" sz="2400" u="none" cap="none" strike="noStrike">
              <a:solidFill>
                <a:schemeClr val="dk1"/>
              </a:solidFill>
              <a:latin typeface="Arial"/>
              <a:ea typeface="Arial"/>
              <a:cs typeface="Arial"/>
              <a:sym typeface="Arial"/>
            </a:endParaRPr>
          </a:p>
        </p:txBody>
      </p:sp>
      <p:sp>
        <p:nvSpPr>
          <p:cNvPr id="173" name="Google Shape;173;p24"/>
          <p:cNvSpPr txBox="1"/>
          <p:nvPr/>
        </p:nvSpPr>
        <p:spPr>
          <a:xfrm>
            <a:off x="567850" y="4779790"/>
            <a:ext cx="1822704"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Predictores</a:t>
            </a:r>
            <a:endParaRPr b="0" i="0" sz="2800" u="none" cap="none" strike="noStrike">
              <a:solidFill>
                <a:schemeClr val="dk1"/>
              </a:solidFill>
              <a:latin typeface="Arial"/>
              <a:ea typeface="Arial"/>
              <a:cs typeface="Arial"/>
              <a:sym typeface="Arial"/>
            </a:endParaRPr>
          </a:p>
        </p:txBody>
      </p:sp>
      <p:sp>
        <p:nvSpPr>
          <p:cNvPr id="174" name="Google Shape;174;p24"/>
          <p:cNvSpPr txBox="1"/>
          <p:nvPr/>
        </p:nvSpPr>
        <p:spPr>
          <a:xfrm>
            <a:off x="1311179" y="5818409"/>
            <a:ext cx="1499616"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Blue test</a:t>
            </a:r>
            <a:endParaRPr b="0" i="0" sz="2800" u="none" cap="none" strike="noStrike">
              <a:solidFill>
                <a:schemeClr val="dk1"/>
              </a:solidFill>
              <a:latin typeface="Arial"/>
              <a:ea typeface="Arial"/>
              <a:cs typeface="Arial"/>
              <a:sym typeface="Arial"/>
            </a:endParaRPr>
          </a:p>
        </p:txBody>
      </p:sp>
      <p:sp>
        <p:nvSpPr>
          <p:cNvPr id="175" name="Google Shape;175;p24"/>
          <p:cNvSpPr txBox="1"/>
          <p:nvPr/>
        </p:nvSpPr>
        <p:spPr>
          <a:xfrm>
            <a:off x="3788752" y="5856940"/>
            <a:ext cx="562191" cy="5108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p:txBody>
      </p:sp>
      <p:sp>
        <p:nvSpPr>
          <p:cNvPr id="176" name="Google Shape;176;p24"/>
          <p:cNvSpPr txBox="1"/>
          <p:nvPr/>
        </p:nvSpPr>
        <p:spPr>
          <a:xfrm>
            <a:off x="3845018" y="4748333"/>
            <a:ext cx="479468" cy="5108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p:txBody>
      </p:sp>
      <p:sp>
        <p:nvSpPr>
          <p:cNvPr id="177" name="Google Shape;177;p24"/>
          <p:cNvSpPr txBox="1"/>
          <p:nvPr/>
        </p:nvSpPr>
        <p:spPr>
          <a:xfrm>
            <a:off x="4771467" y="4360363"/>
            <a:ext cx="2085003" cy="853172"/>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Tolerancia a Alimentos</a:t>
            </a:r>
            <a:endParaRPr b="0" i="0" sz="2800" u="none" cap="none" strike="noStrike">
              <a:solidFill>
                <a:schemeClr val="dk1"/>
              </a:solidFill>
              <a:latin typeface="Arial"/>
              <a:ea typeface="Arial"/>
              <a:cs typeface="Arial"/>
              <a:sym typeface="Arial"/>
            </a:endParaRPr>
          </a:p>
        </p:txBody>
      </p:sp>
      <p:sp>
        <p:nvSpPr>
          <p:cNvPr id="178" name="Google Shape;178;p24"/>
          <p:cNvSpPr txBox="1"/>
          <p:nvPr/>
        </p:nvSpPr>
        <p:spPr>
          <a:xfrm>
            <a:off x="7007349" y="5435708"/>
            <a:ext cx="1300142"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fontScale="85000" lnSpcReduction="10000"/>
          </a:bodyPr>
          <a:lstStyle/>
          <a:p>
            <a:pPr indent="0" lvl="0" marL="0" marR="0" rtl="0" algn="ctr">
              <a:lnSpc>
                <a:spcPct val="90000"/>
              </a:lnSpc>
              <a:spcBef>
                <a:spcPts val="0"/>
              </a:spcBef>
              <a:spcAft>
                <a:spcPts val="0"/>
              </a:spcAft>
              <a:buClr>
                <a:srgbClr val="000000"/>
              </a:buClr>
              <a:buSzPct val="100000"/>
              <a:buFont typeface="Arial"/>
              <a:buNone/>
            </a:pPr>
            <a:r>
              <a:rPr b="0" i="0" lang="es-ES" sz="2800" u="none" cap="none" strike="noStrike">
                <a:solidFill>
                  <a:schemeClr val="dk1"/>
                </a:solidFill>
                <a:latin typeface="Calibri"/>
                <a:ea typeface="Calibri"/>
                <a:cs typeface="Calibri"/>
                <a:sym typeface="Calibri"/>
              </a:rPr>
              <a:t>Negativo</a:t>
            </a:r>
            <a:endParaRPr b="0" i="0" sz="2800" u="none" cap="none" strike="noStrike">
              <a:solidFill>
                <a:schemeClr val="dk1"/>
              </a:solidFill>
              <a:latin typeface="Arial"/>
              <a:ea typeface="Arial"/>
              <a:cs typeface="Arial"/>
              <a:sym typeface="Arial"/>
            </a:endParaRPr>
          </a:p>
        </p:txBody>
      </p:sp>
      <p:sp>
        <p:nvSpPr>
          <p:cNvPr id="179" name="Google Shape;179;p24"/>
          <p:cNvSpPr txBox="1"/>
          <p:nvPr/>
        </p:nvSpPr>
        <p:spPr>
          <a:xfrm>
            <a:off x="6950367" y="3541706"/>
            <a:ext cx="1300142" cy="510869"/>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0000"/>
              </a:buClr>
              <a:buSzPct val="100000"/>
              <a:buFont typeface="Arial"/>
              <a:buNone/>
            </a:pPr>
            <a:r>
              <a:rPr b="0" i="0" lang="es-ES" sz="2800" u="none" cap="none" strike="noStrike">
                <a:solidFill>
                  <a:schemeClr val="dk1"/>
                </a:solidFill>
                <a:latin typeface="Calibri"/>
                <a:ea typeface="Calibri"/>
                <a:cs typeface="Calibri"/>
                <a:sym typeface="Calibri"/>
              </a:rPr>
              <a:t>Positivo</a:t>
            </a:r>
            <a:endParaRPr b="0" i="0" sz="2800" u="none" cap="none" strike="noStrike">
              <a:solidFill>
                <a:schemeClr val="dk1"/>
              </a:solidFill>
              <a:latin typeface="Arial"/>
              <a:ea typeface="Arial"/>
              <a:cs typeface="Arial"/>
              <a:sym typeface="Arial"/>
            </a:endParaRPr>
          </a:p>
        </p:txBody>
      </p:sp>
      <p:sp>
        <p:nvSpPr>
          <p:cNvPr id="180" name="Google Shape;180;p24"/>
          <p:cNvSpPr txBox="1"/>
          <p:nvPr/>
        </p:nvSpPr>
        <p:spPr>
          <a:xfrm>
            <a:off x="9175745" y="5703872"/>
            <a:ext cx="2153670" cy="902329"/>
          </a:xfrm>
          <a:prstGeom prst="rect">
            <a:avLst/>
          </a:prstGeom>
          <a:noFill/>
          <a:ln cap="flat" cmpd="sng" w="9525">
            <a:solidFill>
              <a:srgbClr val="FF939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Tratamiento Kinésico</a:t>
            </a:r>
            <a:endParaRPr b="0" i="0" sz="2800" u="none" cap="none" strike="noStrike">
              <a:solidFill>
                <a:schemeClr val="dk1"/>
              </a:solidFill>
              <a:latin typeface="Arial"/>
              <a:ea typeface="Arial"/>
              <a:cs typeface="Arial"/>
              <a:sym typeface="Arial"/>
            </a:endParaRPr>
          </a:p>
        </p:txBody>
      </p:sp>
      <p:sp>
        <p:nvSpPr>
          <p:cNvPr id="181" name="Google Shape;181;p24"/>
          <p:cNvSpPr txBox="1"/>
          <p:nvPr/>
        </p:nvSpPr>
        <p:spPr>
          <a:xfrm>
            <a:off x="8480376" y="2784576"/>
            <a:ext cx="2424009" cy="729861"/>
          </a:xfrm>
          <a:prstGeom prst="rect">
            <a:avLst/>
          </a:prstGeom>
          <a:noFill/>
          <a:ln cap="flat" cmpd="sng" w="9525">
            <a:solidFill>
              <a:srgbClr val="FFDE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Recomendación de dieta</a:t>
            </a:r>
            <a:endParaRPr b="0" i="0" sz="2400" u="none" cap="none" strike="noStrike">
              <a:solidFill>
                <a:schemeClr val="dk1"/>
              </a:solidFill>
              <a:latin typeface="Arial"/>
              <a:ea typeface="Arial"/>
              <a:cs typeface="Arial"/>
              <a:sym typeface="Arial"/>
            </a:endParaRPr>
          </a:p>
        </p:txBody>
      </p:sp>
      <p:sp>
        <p:nvSpPr>
          <p:cNvPr id="182" name="Google Shape;182;p24"/>
          <p:cNvSpPr txBox="1"/>
          <p:nvPr/>
        </p:nvSpPr>
        <p:spPr>
          <a:xfrm>
            <a:off x="10131269" y="4297488"/>
            <a:ext cx="1861500" cy="978900"/>
          </a:xfrm>
          <a:prstGeom prst="rect">
            <a:avLst/>
          </a:prstGeom>
          <a:solidFill>
            <a:srgbClr val="D0EA8E"/>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200"/>
              <a:buFont typeface="Arial"/>
              <a:buNone/>
            </a:pPr>
            <a:r>
              <a:rPr b="0" i="0" lang="es-ES" sz="3200" u="none" cap="none" strike="noStrike">
                <a:solidFill>
                  <a:schemeClr val="dk1"/>
                </a:solidFill>
                <a:latin typeface="Calibri"/>
                <a:ea typeface="Calibri"/>
                <a:cs typeface="Calibri"/>
                <a:sym typeface="Calibri"/>
              </a:rPr>
              <a:t>Área de Nutrición</a:t>
            </a:r>
            <a:endParaRPr b="0" i="0" sz="3200" u="none" cap="none" strike="noStrike">
              <a:solidFill>
                <a:schemeClr val="dk1"/>
              </a:solidFill>
              <a:latin typeface="Arial"/>
              <a:ea typeface="Arial"/>
              <a:cs typeface="Arial"/>
              <a:sym typeface="Arial"/>
            </a:endParaRPr>
          </a:p>
        </p:txBody>
      </p:sp>
      <p:sp>
        <p:nvSpPr>
          <p:cNvPr id="183" name="Google Shape;183;p24"/>
          <p:cNvSpPr txBox="1"/>
          <p:nvPr/>
        </p:nvSpPr>
        <p:spPr>
          <a:xfrm>
            <a:off x="4016529" y="2410867"/>
            <a:ext cx="1138597" cy="51086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Clínica</a:t>
            </a:r>
            <a:endParaRPr b="0" i="0" sz="2800" u="none" cap="none" strike="noStrike">
              <a:solidFill>
                <a:schemeClr val="dk1"/>
              </a:solidFill>
              <a:latin typeface="Arial"/>
              <a:ea typeface="Arial"/>
              <a:cs typeface="Arial"/>
              <a:sym typeface="Arial"/>
            </a:endParaRPr>
          </a:p>
        </p:txBody>
      </p:sp>
      <p:sp>
        <p:nvSpPr>
          <p:cNvPr id="184" name="Google Shape;184;p24"/>
          <p:cNvSpPr txBox="1"/>
          <p:nvPr/>
        </p:nvSpPr>
        <p:spPr>
          <a:xfrm>
            <a:off x="4585828" y="1405057"/>
            <a:ext cx="1138597" cy="510869"/>
          </a:xfrm>
          <a:prstGeom prst="rect">
            <a:avLst/>
          </a:prstGeom>
          <a:solidFill>
            <a:srgbClr val="FFDE75"/>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0" i="1" lang="es-ES" sz="4000" u="none" cap="none" strike="noStrike">
                <a:solidFill>
                  <a:schemeClr val="dk1"/>
                </a:solidFill>
                <a:latin typeface="Calibri"/>
                <a:ea typeface="Calibri"/>
                <a:cs typeface="Calibri"/>
                <a:sym typeface="Calibri"/>
              </a:rPr>
              <a:t>IOT</a:t>
            </a:r>
            <a:endParaRPr b="0" i="1" sz="4000" u="none" cap="none" strike="noStrike">
              <a:solidFill>
                <a:schemeClr val="dk1"/>
              </a:solidFill>
              <a:latin typeface="Arial"/>
              <a:ea typeface="Arial"/>
              <a:cs typeface="Arial"/>
              <a:sym typeface="Arial"/>
            </a:endParaRPr>
          </a:p>
        </p:txBody>
      </p:sp>
      <p:cxnSp>
        <p:nvCxnSpPr>
          <p:cNvPr id="185" name="Google Shape;185;p24"/>
          <p:cNvCxnSpPr>
            <a:stCxn id="169" idx="2"/>
            <a:endCxn id="170" idx="0"/>
          </p:cNvCxnSpPr>
          <p:nvPr/>
        </p:nvCxnSpPr>
        <p:spPr>
          <a:xfrm flipH="1" rot="-5400000">
            <a:off x="1192455" y="1639641"/>
            <a:ext cx="320400" cy="835200"/>
          </a:xfrm>
          <a:prstGeom prst="curvedConnector3">
            <a:avLst>
              <a:gd fmla="val 50000"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86" name="Google Shape;186;p24"/>
          <p:cNvCxnSpPr>
            <a:endCxn id="171" idx="0"/>
          </p:cNvCxnSpPr>
          <p:nvPr/>
        </p:nvCxnSpPr>
        <p:spPr>
          <a:xfrm flipH="1">
            <a:off x="1205792" y="2756963"/>
            <a:ext cx="842700" cy="232200"/>
          </a:xfrm>
          <a:prstGeom prst="curvedConnector3">
            <a:avLst>
              <a:gd fmla="val -1"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87" name="Google Shape;187;p24"/>
          <p:cNvCxnSpPr>
            <a:stCxn id="171" idx="3"/>
            <a:endCxn id="172" idx="0"/>
          </p:cNvCxnSpPr>
          <p:nvPr/>
        </p:nvCxnSpPr>
        <p:spPr>
          <a:xfrm>
            <a:off x="1848243" y="3371022"/>
            <a:ext cx="168300" cy="5556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88" name="Google Shape;188;p24"/>
          <p:cNvCxnSpPr>
            <a:stCxn id="172" idx="1"/>
            <a:endCxn id="173" idx="1"/>
          </p:cNvCxnSpPr>
          <p:nvPr/>
        </p:nvCxnSpPr>
        <p:spPr>
          <a:xfrm flipH="1">
            <a:off x="567828" y="4288352"/>
            <a:ext cx="711900" cy="747000"/>
          </a:xfrm>
          <a:prstGeom prst="curvedConnector3">
            <a:avLst>
              <a:gd fmla="val 132108"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89" name="Google Shape;189;p24"/>
          <p:cNvCxnSpPr>
            <a:stCxn id="173" idx="2"/>
            <a:endCxn id="174" idx="1"/>
          </p:cNvCxnSpPr>
          <p:nvPr/>
        </p:nvCxnSpPr>
        <p:spPr>
          <a:xfrm rot="5400000">
            <a:off x="1003552" y="5598309"/>
            <a:ext cx="783300" cy="168000"/>
          </a:xfrm>
          <a:prstGeom prst="curvedConnector4">
            <a:avLst>
              <a:gd fmla="val 33688" name="adj1"/>
              <a:gd fmla="val 236085" name="adj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0" name="Google Shape;190;p24"/>
          <p:cNvCxnSpPr>
            <a:stCxn id="174" idx="3"/>
            <a:endCxn id="175" idx="1"/>
          </p:cNvCxnSpPr>
          <p:nvPr/>
        </p:nvCxnSpPr>
        <p:spPr>
          <a:xfrm>
            <a:off x="2810795" y="6073843"/>
            <a:ext cx="978000" cy="38400"/>
          </a:xfrm>
          <a:prstGeom prst="curvedConnector3">
            <a:avLst>
              <a:gd fmla="val 49998"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1" name="Google Shape;191;p24"/>
          <p:cNvCxnSpPr>
            <a:stCxn id="174" idx="3"/>
            <a:endCxn id="176" idx="1"/>
          </p:cNvCxnSpPr>
          <p:nvPr/>
        </p:nvCxnSpPr>
        <p:spPr>
          <a:xfrm flipH="1" rot="10800000">
            <a:off x="2810795" y="5003743"/>
            <a:ext cx="1034100" cy="1070100"/>
          </a:xfrm>
          <a:prstGeom prst="curvedConnector3">
            <a:avLst>
              <a:gd fmla="val 50006" name="adj1"/>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2" name="Google Shape;192;p24"/>
          <p:cNvCxnSpPr>
            <a:stCxn id="175" idx="3"/>
            <a:endCxn id="174" idx="2"/>
          </p:cNvCxnSpPr>
          <p:nvPr/>
        </p:nvCxnSpPr>
        <p:spPr>
          <a:xfrm flipH="1">
            <a:off x="2061043" y="6112374"/>
            <a:ext cx="2289900" cy="216900"/>
          </a:xfrm>
          <a:prstGeom prst="curvedConnector4">
            <a:avLst>
              <a:gd fmla="val -9983" name="adj1"/>
              <a:gd fmla="val 223160" name="adj2"/>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509"/>
              </a:srgbClr>
            </a:outerShdw>
          </a:effectLst>
        </p:spPr>
      </p:cxnSp>
      <p:sp>
        <p:nvSpPr>
          <p:cNvPr id="193" name="Google Shape;193;p24"/>
          <p:cNvSpPr txBox="1"/>
          <p:nvPr/>
        </p:nvSpPr>
        <p:spPr>
          <a:xfrm>
            <a:off x="2573191" y="6325737"/>
            <a:ext cx="711879" cy="46057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400"/>
              <a:buFont typeface="Arial"/>
              <a:buNone/>
            </a:pPr>
            <a:r>
              <a:rPr b="0" i="0" lang="es-ES" sz="1400" u="none" cap="none" strike="noStrike">
                <a:solidFill>
                  <a:schemeClr val="dk1"/>
                </a:solidFill>
                <a:latin typeface="Calibri"/>
                <a:ea typeface="Calibri"/>
                <a:cs typeface="Calibri"/>
                <a:sym typeface="Calibri"/>
              </a:rPr>
              <a:t>24HS</a:t>
            </a:r>
            <a:endParaRPr b="0" i="0" sz="1400" u="none" cap="none" strike="noStrike">
              <a:solidFill>
                <a:schemeClr val="dk1"/>
              </a:solidFill>
              <a:latin typeface="Arial"/>
              <a:ea typeface="Arial"/>
              <a:cs typeface="Arial"/>
              <a:sym typeface="Arial"/>
            </a:endParaRPr>
          </a:p>
        </p:txBody>
      </p:sp>
      <p:cxnSp>
        <p:nvCxnSpPr>
          <p:cNvPr id="194" name="Google Shape;194;p24"/>
          <p:cNvCxnSpPr>
            <a:stCxn id="176" idx="3"/>
            <a:endCxn id="177" idx="2"/>
          </p:cNvCxnSpPr>
          <p:nvPr/>
        </p:nvCxnSpPr>
        <p:spPr>
          <a:xfrm>
            <a:off x="4324486" y="5003767"/>
            <a:ext cx="1489500" cy="209700"/>
          </a:xfrm>
          <a:prstGeom prst="curvedConnector4">
            <a:avLst>
              <a:gd fmla="val 15005" name="adj1"/>
              <a:gd fmla="val 209045" name="adj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5" name="Google Shape;195;p24"/>
          <p:cNvCxnSpPr>
            <a:stCxn id="177" idx="0"/>
            <a:endCxn id="179" idx="1"/>
          </p:cNvCxnSpPr>
          <p:nvPr/>
        </p:nvCxnSpPr>
        <p:spPr>
          <a:xfrm rot="-5400000">
            <a:off x="6100619" y="3510613"/>
            <a:ext cx="563100" cy="11364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6" name="Google Shape;196;p24"/>
          <p:cNvCxnSpPr>
            <a:stCxn id="177" idx="2"/>
            <a:endCxn id="178" idx="1"/>
          </p:cNvCxnSpPr>
          <p:nvPr/>
        </p:nvCxnSpPr>
        <p:spPr>
          <a:xfrm flipH="1" rot="-5400000">
            <a:off x="6171869" y="4855635"/>
            <a:ext cx="477600" cy="1193400"/>
          </a:xfrm>
          <a:prstGeom prst="curvedConnector2">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7" name="Google Shape;197;p24"/>
          <p:cNvCxnSpPr>
            <a:stCxn id="178" idx="3"/>
            <a:endCxn id="180" idx="1"/>
          </p:cNvCxnSpPr>
          <p:nvPr/>
        </p:nvCxnSpPr>
        <p:spPr>
          <a:xfrm>
            <a:off x="8307491" y="5691142"/>
            <a:ext cx="868200" cy="463800"/>
          </a:xfrm>
          <a:prstGeom prst="curvedConnector3">
            <a:avLst>
              <a:gd fmla="val 50003" name="adj1"/>
            </a:avLst>
          </a:prstGeom>
          <a:noFill/>
          <a:ln cap="flat" cmpd="sng" w="38100">
            <a:solidFill>
              <a:srgbClr val="FF9393"/>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8" name="Google Shape;198;p24"/>
          <p:cNvCxnSpPr>
            <a:stCxn id="179" idx="0"/>
            <a:endCxn id="181" idx="1"/>
          </p:cNvCxnSpPr>
          <p:nvPr/>
        </p:nvCxnSpPr>
        <p:spPr>
          <a:xfrm rot="-5400000">
            <a:off x="7844338" y="2905706"/>
            <a:ext cx="392100" cy="8799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199" name="Google Shape;199;p24"/>
          <p:cNvCxnSpPr>
            <a:stCxn id="181" idx="3"/>
          </p:cNvCxnSpPr>
          <p:nvPr/>
        </p:nvCxnSpPr>
        <p:spPr>
          <a:xfrm>
            <a:off x="10904385" y="3149506"/>
            <a:ext cx="372000" cy="1015800"/>
          </a:xfrm>
          <a:prstGeom prst="curvedConnector2">
            <a:avLst/>
          </a:prstGeom>
          <a:noFill/>
          <a:ln cap="flat" cmpd="sng" w="38100">
            <a:solidFill>
              <a:srgbClr val="FFDE75"/>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00" name="Google Shape;200;p24"/>
          <p:cNvCxnSpPr>
            <a:stCxn id="184" idx="2"/>
            <a:endCxn id="183" idx="0"/>
          </p:cNvCxnSpPr>
          <p:nvPr/>
        </p:nvCxnSpPr>
        <p:spPr>
          <a:xfrm rot="5400000">
            <a:off x="4622927" y="1878726"/>
            <a:ext cx="495000" cy="569400"/>
          </a:xfrm>
          <a:prstGeom prst="curvedConnector3">
            <a:avLst>
              <a:gd fmla="val 49994" name="adj1"/>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01" name="Google Shape;201;p24"/>
          <p:cNvCxnSpPr>
            <a:stCxn id="183" idx="2"/>
            <a:endCxn id="172" idx="3"/>
          </p:cNvCxnSpPr>
          <p:nvPr/>
        </p:nvCxnSpPr>
        <p:spPr>
          <a:xfrm rot="5400000">
            <a:off x="2986527" y="2688936"/>
            <a:ext cx="1366500" cy="1832100"/>
          </a:xfrm>
          <a:prstGeom prst="curvedConnector2">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202" name="Google Shape;202;p24"/>
          <p:cNvCxnSpPr>
            <a:stCxn id="173" idx="3"/>
            <a:endCxn id="177" idx="0"/>
          </p:cNvCxnSpPr>
          <p:nvPr/>
        </p:nvCxnSpPr>
        <p:spPr>
          <a:xfrm flipH="1" rot="10800000">
            <a:off x="2390554" y="4360224"/>
            <a:ext cx="3423300" cy="675000"/>
          </a:xfrm>
          <a:prstGeom prst="curvedConnector4">
            <a:avLst>
              <a:gd fmla="val 34775" name="adj1"/>
              <a:gd fmla="val 133847" name="adj2"/>
            </a:avLst>
          </a:prstGeom>
          <a:noFill/>
          <a:ln cap="flat" cmpd="sng" w="38100">
            <a:solidFill>
              <a:srgbClr val="B8E5EE"/>
            </a:solidFill>
            <a:prstDash val="solid"/>
            <a:round/>
            <a:headEnd len="sm" w="sm" type="none"/>
            <a:tailEnd len="med" w="med" type="triangle"/>
          </a:ln>
          <a:effectLst>
            <a:outerShdw blurRad="40000" rotWithShape="0" dir="5400000" dist="23000">
              <a:srgbClr val="000000">
                <a:alpha val="34509"/>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27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p:nvPr/>
        </p:nvSpPr>
        <p:spPr>
          <a:xfrm>
            <a:off x="950976" y="0"/>
            <a:ext cx="10378500" cy="1215000"/>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8" name="Google Shape;208;p25"/>
          <p:cNvSpPr txBox="1"/>
          <p:nvPr/>
        </p:nvSpPr>
        <p:spPr>
          <a:xfrm>
            <a:off x="2357400" y="79"/>
            <a:ext cx="7207200" cy="1161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4000" u="none" cap="none" strike="noStrike">
                <a:solidFill>
                  <a:srgbClr val="E7E6E6"/>
                </a:solidFill>
                <a:latin typeface="Arial"/>
                <a:ea typeface="Arial"/>
                <a:cs typeface="Arial"/>
                <a:sym typeface="Arial"/>
              </a:rPr>
              <a:t>Casos clínico paciente TQT</a:t>
            </a:r>
            <a:endParaRPr b="0" i="1" sz="3600" u="none" cap="none" strike="noStrike">
              <a:solidFill>
                <a:srgbClr val="E7E6E6"/>
              </a:solidFill>
              <a:latin typeface="Arial"/>
              <a:ea typeface="Arial"/>
              <a:cs typeface="Arial"/>
              <a:sym typeface="Arial"/>
            </a:endParaRPr>
          </a:p>
        </p:txBody>
      </p:sp>
      <p:pic>
        <p:nvPicPr>
          <p:cNvPr id="209" name="Google Shape;209;p25"/>
          <p:cNvPicPr preferRelativeResize="0"/>
          <p:nvPr/>
        </p:nvPicPr>
        <p:blipFill rotWithShape="1">
          <a:blip r:embed="rId3">
            <a:alphaModFix/>
          </a:blip>
          <a:srcRect b="0" l="0" r="79349" t="0"/>
          <a:stretch/>
        </p:blipFill>
        <p:spPr>
          <a:xfrm>
            <a:off x="9930384" y="0"/>
            <a:ext cx="1132919" cy="1162050"/>
          </a:xfrm>
          <a:prstGeom prst="rect">
            <a:avLst/>
          </a:prstGeom>
          <a:noFill/>
          <a:ln>
            <a:noFill/>
          </a:ln>
        </p:spPr>
      </p:pic>
      <p:sp>
        <p:nvSpPr>
          <p:cNvPr id="210" name="Google Shape;210;p25"/>
          <p:cNvSpPr txBox="1"/>
          <p:nvPr/>
        </p:nvSpPr>
        <p:spPr>
          <a:xfrm>
            <a:off x="286500" y="1215000"/>
            <a:ext cx="11460000" cy="5298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2400"/>
              <a:buFont typeface="Arial"/>
              <a:buNone/>
            </a:pPr>
            <a:r>
              <a:rPr b="1" i="1" lang="es-ES" sz="2400" u="none" cap="none" strike="noStrike">
                <a:solidFill>
                  <a:srgbClr val="000000"/>
                </a:solidFill>
                <a:latin typeface="Calibri"/>
                <a:ea typeface="Calibri"/>
                <a:cs typeface="Calibri"/>
                <a:sym typeface="Calibri"/>
              </a:rPr>
              <a:t>Masculino  45 años.</a:t>
            </a:r>
            <a:endParaRPr b="1" i="1" sz="2400" u="none" cap="none" strike="noStrike">
              <a:solidFill>
                <a:srgbClr val="000000"/>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300"/>
              <a:buFont typeface="Arial"/>
              <a:buNone/>
            </a:pPr>
            <a:r>
              <a:rPr b="0" i="0" lang="es-ES" sz="2300" u="none" cap="none" strike="noStrike">
                <a:solidFill>
                  <a:srgbClr val="000000"/>
                </a:solidFill>
                <a:latin typeface="Calibri"/>
                <a:ea typeface="Calibri"/>
                <a:cs typeface="Calibri"/>
                <a:sym typeface="Calibri"/>
              </a:rPr>
              <a:t> </a:t>
            </a:r>
            <a:r>
              <a:rPr b="1" i="0" lang="es-ES" sz="2100" u="none" cap="none" strike="noStrike">
                <a:solidFill>
                  <a:srgbClr val="000000"/>
                </a:solidFill>
                <a:latin typeface="Calibri"/>
                <a:ea typeface="Calibri"/>
                <a:cs typeface="Calibri"/>
                <a:sym typeface="Calibri"/>
              </a:rPr>
              <a:t>Dx:</a:t>
            </a:r>
            <a:r>
              <a:rPr b="1" i="1" lang="es-ES" sz="2100" u="none" cap="none" strike="noStrike">
                <a:solidFill>
                  <a:srgbClr val="000000"/>
                </a:solidFill>
                <a:latin typeface="Calibri"/>
                <a:ea typeface="Calibri"/>
                <a:cs typeface="Calibri"/>
                <a:sym typeface="Calibri"/>
              </a:rPr>
              <a:t> Neumonía bilateral por Sars Cov 2- SDRA.</a:t>
            </a:r>
            <a:endParaRPr b="1" i="1" sz="21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5/6/21</a:t>
            </a:r>
            <a:r>
              <a:rPr b="0" i="0" lang="es-ES" sz="1900" u="none" cap="none" strike="noStrike">
                <a:solidFill>
                  <a:srgbClr val="000000"/>
                </a:solidFill>
                <a:latin typeface="Calibri"/>
                <a:ea typeface="Calibri"/>
                <a:cs typeface="Calibri"/>
                <a:sym typeface="Calibri"/>
              </a:rPr>
              <a:t> Ingresa Servicio de Cuidados Progresivos. Iot/Arm + 1er ciclo prono (72h). </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8/6</a:t>
            </a:r>
            <a:r>
              <a:rPr b="0" i="0" lang="es-ES" sz="1900" u="none" cap="none" strike="noStrike">
                <a:solidFill>
                  <a:srgbClr val="000000"/>
                </a:solidFill>
                <a:latin typeface="Calibri"/>
                <a:ea typeface="Calibri"/>
                <a:cs typeface="Calibri"/>
                <a:sym typeface="Calibri"/>
              </a:rPr>
              <a:t> Ingreso a UTI.</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Arial"/>
                <a:ea typeface="Arial"/>
                <a:cs typeface="Arial"/>
                <a:sym typeface="Arial"/>
              </a:rPr>
              <a:t>Realiza 6 ciclos de prono.</a:t>
            </a:r>
            <a:endParaRPr b="1"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6/7 TQT Percutánea Tracoe n°8</a:t>
            </a:r>
            <a:r>
              <a:rPr b="0" i="0" lang="es-ES" sz="1900" u="none" cap="none" strike="noStrike">
                <a:solidFill>
                  <a:srgbClr val="000000"/>
                </a:solidFill>
                <a:latin typeface="Calibri"/>
                <a:ea typeface="Calibri"/>
                <a:cs typeface="Calibri"/>
                <a:sym typeface="Calibri"/>
              </a:rPr>
              <a:t> ( endocanula+balón+Psg).</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7/7</a:t>
            </a:r>
            <a:r>
              <a:rPr b="0" i="0" lang="es-ES" sz="1900" u="none" cap="none" strike="noStrike">
                <a:solidFill>
                  <a:srgbClr val="000000"/>
                </a:solidFill>
                <a:latin typeface="Calibri"/>
                <a:ea typeface="Calibri"/>
                <a:cs typeface="Calibri"/>
                <a:sym typeface="Calibri"/>
              </a:rPr>
              <a:t> Comienza periodos PSV.</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11/7</a:t>
            </a:r>
            <a:r>
              <a:rPr b="0" i="0" lang="es-ES" sz="1900" u="none" cap="none" strike="noStrike">
                <a:solidFill>
                  <a:srgbClr val="000000"/>
                </a:solidFill>
                <a:latin typeface="Calibri"/>
                <a:ea typeface="Calibri"/>
                <a:cs typeface="Calibri"/>
                <a:sym typeface="Calibri"/>
              </a:rPr>
              <a:t> TQT-T 02 </a:t>
            </a:r>
            <a:r>
              <a:rPr lang="es-ES" sz="1900">
                <a:latin typeface="Calibri"/>
                <a:ea typeface="Calibri"/>
                <a:cs typeface="Calibri"/>
                <a:sym typeface="Calibri"/>
              </a:rPr>
              <a:t>Suplementario</a:t>
            </a:r>
            <a:r>
              <a:rPr b="0" i="0" lang="es-ES" sz="1900" u="none" cap="none" strike="noStrike">
                <a:solidFill>
                  <a:srgbClr val="000000"/>
                </a:solidFill>
                <a:latin typeface="Calibri"/>
                <a:ea typeface="Calibri"/>
                <a:cs typeface="Calibri"/>
                <a:sym typeface="Calibri"/>
              </a:rPr>
              <a:t> Entrenamiento de Praxias </a:t>
            </a:r>
            <a:r>
              <a:rPr lang="es-ES" sz="1900">
                <a:latin typeface="Calibri"/>
                <a:ea typeface="Calibri"/>
                <a:cs typeface="Calibri"/>
                <a:sym typeface="Calibri"/>
              </a:rPr>
              <a:t>Facio Bucolinguales</a:t>
            </a:r>
            <a:r>
              <a:rPr b="0" i="0" lang="es-ES" sz="1900" u="none" cap="none" strike="noStrike">
                <a:solidFill>
                  <a:srgbClr val="000000"/>
                </a:solidFill>
                <a:latin typeface="Calibri"/>
                <a:ea typeface="Calibri"/>
                <a:cs typeface="Calibri"/>
                <a:sym typeface="Calibri"/>
              </a:rPr>
              <a:t>.</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16/7</a:t>
            </a:r>
            <a:r>
              <a:rPr b="0" i="0" lang="es-ES" sz="1900" u="none" cap="none" strike="noStrike">
                <a:solidFill>
                  <a:srgbClr val="000000"/>
                </a:solidFill>
                <a:latin typeface="Calibri"/>
                <a:ea typeface="Calibri"/>
                <a:cs typeface="Calibri"/>
                <a:sym typeface="Calibri"/>
              </a:rPr>
              <a:t> TQT-T 48hs - </a:t>
            </a:r>
            <a:r>
              <a:rPr b="1" i="0" lang="es-ES" sz="1900" u="none" cap="none" strike="noStrike">
                <a:solidFill>
                  <a:srgbClr val="000000"/>
                </a:solidFill>
                <a:latin typeface="Calibri"/>
                <a:ea typeface="Calibri"/>
                <a:cs typeface="Calibri"/>
                <a:sym typeface="Calibri"/>
              </a:rPr>
              <a:t>Blue test + </a:t>
            </a:r>
            <a:r>
              <a:rPr b="0" i="0" lang="es-ES" sz="1900" u="none" cap="none" strike="noStrike">
                <a:solidFill>
                  <a:srgbClr val="000000"/>
                </a:solidFill>
                <a:latin typeface="Calibri"/>
                <a:ea typeface="Calibri"/>
                <a:cs typeface="Calibri"/>
                <a:sym typeface="Calibri"/>
              </a:rPr>
              <a:t>.</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17/7</a:t>
            </a:r>
            <a:r>
              <a:rPr b="0" i="0" lang="es-ES" sz="1900" u="none" cap="none" strike="noStrike">
                <a:solidFill>
                  <a:srgbClr val="000000"/>
                </a:solidFill>
                <a:latin typeface="Calibri"/>
                <a:ea typeface="Calibri"/>
                <a:cs typeface="Calibri"/>
                <a:sym typeface="Calibri"/>
              </a:rPr>
              <a:t> Estimulación  con aire comprimido por PSG.</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20/7</a:t>
            </a:r>
            <a:r>
              <a:rPr b="0" i="0" lang="es-ES" sz="1900" u="none" cap="none" strike="noStrike">
                <a:solidFill>
                  <a:srgbClr val="000000"/>
                </a:solidFill>
                <a:latin typeface="Calibri"/>
                <a:ea typeface="Calibri"/>
                <a:cs typeface="Calibri"/>
                <a:sym typeface="Calibri"/>
              </a:rPr>
              <a:t> Blue test – , periodos de Tqt/t cánula ocluida.</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22/7</a:t>
            </a:r>
            <a:r>
              <a:rPr b="0" i="0" lang="es-ES" sz="1900" u="none" cap="none" strike="noStrike">
                <a:solidFill>
                  <a:srgbClr val="000000"/>
                </a:solidFill>
                <a:latin typeface="Calibri"/>
                <a:ea typeface="Calibri"/>
                <a:cs typeface="Calibri"/>
                <a:sym typeface="Calibri"/>
              </a:rPr>
              <a:t> 1eras 24 hs Tqt/t Cánula ocluida. Tolerancia semisólidos + líquidos.</a:t>
            </a:r>
            <a:endParaRPr b="0" i="0" sz="19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900"/>
              <a:buFont typeface="Arial"/>
              <a:buNone/>
            </a:pPr>
            <a:r>
              <a:rPr b="1" i="0" lang="es-ES" sz="1900" u="none" cap="none" strike="noStrike">
                <a:solidFill>
                  <a:srgbClr val="000000"/>
                </a:solidFill>
                <a:latin typeface="Calibri"/>
                <a:ea typeface="Calibri"/>
                <a:cs typeface="Calibri"/>
                <a:sym typeface="Calibri"/>
              </a:rPr>
              <a:t>23/7</a:t>
            </a:r>
            <a:r>
              <a:rPr b="0" i="0" lang="es-ES" sz="1900" u="none" cap="none" strike="noStrike">
                <a:solidFill>
                  <a:srgbClr val="000000"/>
                </a:solidFill>
                <a:latin typeface="Calibri"/>
                <a:ea typeface="Calibri"/>
                <a:cs typeface="Calibri"/>
                <a:sym typeface="Calibri"/>
              </a:rPr>
              <a:t> Paciente Gcs 15/15 en VE Tqt/t cánula ocluida + 48hs.Tolerancia semisólidos + líquidos. </a:t>
            </a:r>
            <a:r>
              <a:rPr b="1" i="0" lang="es-ES" sz="1900" u="none" cap="none" strike="noStrike">
                <a:solidFill>
                  <a:srgbClr val="000000"/>
                </a:solidFill>
                <a:latin typeface="Calibri"/>
                <a:ea typeface="Calibri"/>
                <a:cs typeface="Calibri"/>
                <a:sym typeface="Calibri"/>
              </a:rPr>
              <a:t>DECANULACIÓN.</a:t>
            </a:r>
            <a:r>
              <a:rPr b="1" i="0" lang="es-ES" sz="2100" u="none" cap="none" strike="noStrike">
                <a:solidFill>
                  <a:srgbClr val="000000"/>
                </a:solidFill>
                <a:latin typeface="Calibri"/>
                <a:ea typeface="Calibri"/>
                <a:cs typeface="Calibri"/>
                <a:sym typeface="Calibri"/>
              </a:rPr>
              <a:t> </a:t>
            </a:r>
            <a:endParaRPr b="1" i="0" sz="21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f93979b3c9_1_4"/>
          <p:cNvSpPr/>
          <p:nvPr/>
        </p:nvSpPr>
        <p:spPr>
          <a:xfrm>
            <a:off x="950976" y="0"/>
            <a:ext cx="10378500" cy="1215000"/>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7" name="Google Shape;217;gf93979b3c9_1_4"/>
          <p:cNvSpPr txBox="1"/>
          <p:nvPr/>
        </p:nvSpPr>
        <p:spPr>
          <a:xfrm>
            <a:off x="2357400" y="79"/>
            <a:ext cx="7207200" cy="1161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0" i="0" lang="es-ES" sz="4000" u="none" cap="none" strike="noStrike">
                <a:solidFill>
                  <a:srgbClr val="E7E6E6"/>
                </a:solidFill>
                <a:latin typeface="Arial"/>
                <a:ea typeface="Arial"/>
                <a:cs typeface="Arial"/>
                <a:sym typeface="Arial"/>
              </a:rPr>
              <a:t>Casos clínico paciente IOT</a:t>
            </a:r>
            <a:endParaRPr b="0" i="1" sz="3600" u="none" cap="none" strike="noStrike">
              <a:solidFill>
                <a:srgbClr val="E7E6E6"/>
              </a:solidFill>
              <a:latin typeface="Arial"/>
              <a:ea typeface="Arial"/>
              <a:cs typeface="Arial"/>
              <a:sym typeface="Arial"/>
            </a:endParaRPr>
          </a:p>
        </p:txBody>
      </p:sp>
      <p:pic>
        <p:nvPicPr>
          <p:cNvPr id="218" name="Google Shape;218;gf93979b3c9_1_4"/>
          <p:cNvPicPr preferRelativeResize="0"/>
          <p:nvPr/>
        </p:nvPicPr>
        <p:blipFill rotWithShape="1">
          <a:blip r:embed="rId3">
            <a:alphaModFix/>
          </a:blip>
          <a:srcRect b="0" l="0" r="79349" t="0"/>
          <a:stretch/>
        </p:blipFill>
        <p:spPr>
          <a:xfrm>
            <a:off x="9930384" y="0"/>
            <a:ext cx="1132919" cy="1162050"/>
          </a:xfrm>
          <a:prstGeom prst="rect">
            <a:avLst/>
          </a:prstGeom>
          <a:noFill/>
          <a:ln>
            <a:noFill/>
          </a:ln>
        </p:spPr>
      </p:pic>
      <p:sp>
        <p:nvSpPr>
          <p:cNvPr id="219" name="Google Shape;219;gf93979b3c9_1_4"/>
          <p:cNvSpPr txBox="1"/>
          <p:nvPr/>
        </p:nvSpPr>
        <p:spPr>
          <a:xfrm>
            <a:off x="286500" y="1215000"/>
            <a:ext cx="11692500" cy="594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2400"/>
              <a:buFont typeface="Arial"/>
              <a:buNone/>
            </a:pPr>
            <a:r>
              <a:rPr b="1" i="1" lang="es-ES" sz="2400" u="none" cap="none" strike="noStrike">
                <a:solidFill>
                  <a:srgbClr val="000000"/>
                </a:solidFill>
                <a:latin typeface="Calibri"/>
                <a:ea typeface="Calibri"/>
                <a:cs typeface="Calibri"/>
                <a:sym typeface="Calibri"/>
              </a:rPr>
              <a:t>Masculino 46 años.</a:t>
            </a:r>
            <a:endParaRPr b="1" i="1" sz="2400" u="none" cap="none" strike="noStrike">
              <a:solidFill>
                <a:srgbClr val="000000"/>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1100"/>
              <a:buFont typeface="Arial"/>
              <a:buNone/>
            </a:pPr>
            <a:r>
              <a:rPr b="1" i="1" lang="es-ES" sz="2200" u="none" cap="none" strike="noStrike">
                <a:solidFill>
                  <a:srgbClr val="000000"/>
                </a:solidFill>
                <a:latin typeface="Calibri"/>
                <a:ea typeface="Calibri"/>
                <a:cs typeface="Calibri"/>
                <a:sym typeface="Calibri"/>
              </a:rPr>
              <a:t> </a:t>
            </a:r>
            <a:r>
              <a:rPr b="1" i="1" lang="es-ES" sz="2100" u="none" cap="none" strike="noStrike">
                <a:solidFill>
                  <a:srgbClr val="000000"/>
                </a:solidFill>
                <a:latin typeface="Calibri"/>
                <a:ea typeface="Calibri"/>
                <a:cs typeface="Calibri"/>
                <a:sym typeface="Calibri"/>
              </a:rPr>
              <a:t>DX: Neumonía Bilateral SARS COV 2 - SDRA.</a:t>
            </a:r>
            <a:endParaRPr b="1" i="1" sz="21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ANT: </a:t>
            </a:r>
            <a:r>
              <a:rPr b="0" i="0" lang="es-ES" sz="1800" u="none" cap="none" strike="noStrike">
                <a:solidFill>
                  <a:srgbClr val="000000"/>
                </a:solidFill>
                <a:latin typeface="Calibri"/>
                <a:ea typeface="Calibri"/>
                <a:cs typeface="Calibri"/>
                <a:sym typeface="Calibri"/>
              </a:rPr>
              <a:t>2016 Colecistectomía + Apendicectomía. 2019 Hernioplastia Umbilical.</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1/7/21</a:t>
            </a:r>
            <a:r>
              <a:rPr b="0" i="0" lang="es-ES" sz="1800" u="none" cap="none" strike="noStrike">
                <a:solidFill>
                  <a:srgbClr val="000000"/>
                </a:solidFill>
                <a:latin typeface="Calibri"/>
                <a:ea typeface="Calibri"/>
                <a:cs typeface="Calibri"/>
                <a:sym typeface="Calibri"/>
              </a:rPr>
              <a:t> Ingresa a Guardia, Cuidados Progresivos. VE aporte O2 MR 15lts.</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12/7</a:t>
            </a:r>
            <a:r>
              <a:rPr b="0" i="0" lang="es-ES" sz="1800" u="none" cap="none" strike="noStrike">
                <a:solidFill>
                  <a:srgbClr val="000000"/>
                </a:solidFill>
                <a:latin typeface="Calibri"/>
                <a:ea typeface="Calibri"/>
                <a:cs typeface="Calibri"/>
                <a:sym typeface="Calibri"/>
              </a:rPr>
              <a:t> UTI, CNAF + PRONO VIGIL.</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16/7</a:t>
            </a:r>
            <a:r>
              <a:rPr b="0" i="0" lang="es-ES" sz="1800" u="none" cap="none" strike="noStrike">
                <a:solidFill>
                  <a:srgbClr val="000000"/>
                </a:solidFill>
                <a:latin typeface="Calibri"/>
                <a:ea typeface="Calibri"/>
                <a:cs typeface="Calibri"/>
                <a:sym typeface="Calibri"/>
              </a:rPr>
              <a:t> IOT/ARM + 1er ciclo prono(48hs).  Insuficiencia renal(diálisis) - Hmdi (Vasoactivos).</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23/7</a:t>
            </a:r>
            <a:r>
              <a:rPr b="0" i="0" lang="es-ES" sz="1800" u="none" cap="none" strike="noStrike">
                <a:solidFill>
                  <a:srgbClr val="000000"/>
                </a:solidFill>
                <a:latin typeface="Calibri"/>
                <a:ea typeface="Calibri"/>
                <a:cs typeface="Calibri"/>
                <a:sym typeface="Calibri"/>
              </a:rPr>
              <a:t> Vacación de sedación. Inicio de Weaning. Periodos cortos de Psv.</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27/7 </a:t>
            </a:r>
            <a:r>
              <a:rPr b="0" i="0" lang="es-ES" sz="1800" u="none" cap="none" strike="noStrike">
                <a:solidFill>
                  <a:srgbClr val="000000"/>
                </a:solidFill>
                <a:latin typeface="Calibri"/>
                <a:ea typeface="Calibri"/>
                <a:cs typeface="Calibri"/>
                <a:sym typeface="Calibri"/>
              </a:rPr>
              <a:t>Primeras 12hs de Psv.</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29/7 Extubación.</a:t>
            </a:r>
            <a:endParaRPr b="1"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30/7</a:t>
            </a:r>
            <a:r>
              <a:rPr b="0" i="0" lang="es-ES" sz="1800" u="none" cap="none" strike="noStrike">
                <a:solidFill>
                  <a:srgbClr val="000000"/>
                </a:solidFill>
                <a:latin typeface="Calibri"/>
                <a:ea typeface="Calibri"/>
                <a:cs typeface="Calibri"/>
                <a:sym typeface="Calibri"/>
              </a:rPr>
              <a:t> </a:t>
            </a:r>
            <a:r>
              <a:rPr b="1" i="0" lang="es-ES" sz="1800" u="none" cap="none" strike="noStrike">
                <a:solidFill>
                  <a:srgbClr val="000000"/>
                </a:solidFill>
                <a:latin typeface="Calibri"/>
                <a:ea typeface="Calibri"/>
                <a:cs typeface="Calibri"/>
                <a:sym typeface="Calibri"/>
              </a:rPr>
              <a:t>NO es posible prueba de deglución.</a:t>
            </a:r>
            <a:r>
              <a:rPr b="0" i="0" lang="es-ES" sz="1800" u="none" cap="none" strike="noStrike">
                <a:solidFill>
                  <a:srgbClr val="000000"/>
                </a:solidFill>
                <a:latin typeface="Calibri"/>
                <a:ea typeface="Calibri"/>
                <a:cs typeface="Calibri"/>
                <a:sym typeface="Calibri"/>
              </a:rPr>
              <a:t> AKM. Entrenamiento Praxias </a:t>
            </a:r>
            <a:r>
              <a:rPr lang="es-ES" sz="1800">
                <a:latin typeface="Calibri"/>
                <a:ea typeface="Calibri"/>
                <a:cs typeface="Calibri"/>
                <a:sym typeface="Calibri"/>
              </a:rPr>
              <a:t>Facio Bucolinguales</a:t>
            </a:r>
            <a:r>
              <a:rPr b="0" i="0" lang="es-ES"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2/8</a:t>
            </a:r>
            <a:r>
              <a:rPr b="0" i="0" lang="es-ES" sz="1800" u="none" cap="none" strike="noStrike">
                <a:solidFill>
                  <a:srgbClr val="000000"/>
                </a:solidFill>
                <a:latin typeface="Calibri"/>
                <a:ea typeface="Calibri"/>
                <a:cs typeface="Calibri"/>
                <a:sym typeface="Calibri"/>
              </a:rPr>
              <a:t> Prueba deglución +, tolerancia semisólidos.( 2-3 disparos x cuchara)</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3/8</a:t>
            </a:r>
            <a:r>
              <a:rPr b="0" i="0" lang="es-ES" sz="1800" u="none" cap="none" strike="noStrike">
                <a:solidFill>
                  <a:srgbClr val="000000"/>
                </a:solidFill>
                <a:latin typeface="Calibri"/>
                <a:ea typeface="Calibri"/>
                <a:cs typeface="Calibri"/>
                <a:sym typeface="Calibri"/>
              </a:rPr>
              <a:t> Prueba deglución +, buena tolerancia semisólidos. Líquidos poca cantidad con asistencia.</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rPr b="1" i="0" lang="es-ES" sz="1800" u="none" cap="none" strike="noStrike">
                <a:solidFill>
                  <a:srgbClr val="000000"/>
                </a:solidFill>
                <a:latin typeface="Calibri"/>
                <a:ea typeface="Calibri"/>
                <a:cs typeface="Calibri"/>
                <a:sym typeface="Calibri"/>
              </a:rPr>
              <a:t>5/8</a:t>
            </a:r>
            <a:r>
              <a:rPr b="0" i="0" lang="es-ES" sz="1800" u="none" cap="none" strike="noStrike">
                <a:solidFill>
                  <a:srgbClr val="000000"/>
                </a:solidFill>
                <a:latin typeface="Calibri"/>
                <a:ea typeface="Calibri"/>
                <a:cs typeface="Calibri"/>
                <a:sym typeface="Calibri"/>
              </a:rPr>
              <a:t> Prueba deglución +, buena tolerancia  semisólidos y líquidos.</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1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400"/>
              <a:buFont typeface="Arial"/>
              <a:buNone/>
            </a:pPr>
            <a:r>
              <a:t/>
            </a:r>
            <a:endParaRPr b="1" i="1" sz="2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
          <p:cNvSpPr/>
          <p:nvPr/>
        </p:nvSpPr>
        <p:spPr>
          <a:xfrm>
            <a:off x="0" y="1"/>
            <a:ext cx="1595017" cy="6857999"/>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pic>
        <p:nvPicPr>
          <p:cNvPr id="226" name="Google Shape;226;p2"/>
          <p:cNvPicPr preferRelativeResize="0"/>
          <p:nvPr/>
        </p:nvPicPr>
        <p:blipFill rotWithShape="1">
          <a:blip r:embed="rId3">
            <a:alphaModFix/>
          </a:blip>
          <a:srcRect b="0" l="0" r="78648" t="0"/>
          <a:stretch/>
        </p:blipFill>
        <p:spPr>
          <a:xfrm>
            <a:off x="123620" y="5222806"/>
            <a:ext cx="1347775" cy="1411205"/>
          </a:xfrm>
          <a:prstGeom prst="rect">
            <a:avLst/>
          </a:prstGeom>
          <a:noFill/>
          <a:ln>
            <a:noFill/>
          </a:ln>
        </p:spPr>
      </p:pic>
      <p:sp>
        <p:nvSpPr>
          <p:cNvPr id="227" name="Google Shape;227;p2"/>
          <p:cNvSpPr txBox="1"/>
          <p:nvPr/>
        </p:nvSpPr>
        <p:spPr>
          <a:xfrm rot="-5400000">
            <a:off x="-1705369" y="2543694"/>
            <a:ext cx="50057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Calibri"/>
                <a:ea typeface="Calibri"/>
                <a:cs typeface="Calibri"/>
                <a:sym typeface="Calibri"/>
              </a:rPr>
              <a:t>DISFAGIA - NUTRICIÓN</a:t>
            </a:r>
            <a:endParaRPr b="1" i="0" sz="3600" u="none" cap="none" strike="noStrike">
              <a:solidFill>
                <a:schemeClr val="lt1"/>
              </a:solidFill>
              <a:latin typeface="Calibri"/>
              <a:ea typeface="Calibri"/>
              <a:cs typeface="Calibri"/>
              <a:sym typeface="Calibri"/>
            </a:endParaRPr>
          </a:p>
        </p:txBody>
      </p:sp>
      <p:sp>
        <p:nvSpPr>
          <p:cNvPr id="228" name="Google Shape;228;p2"/>
          <p:cNvSpPr txBox="1"/>
          <p:nvPr/>
        </p:nvSpPr>
        <p:spPr>
          <a:xfrm>
            <a:off x="1972139" y="363984"/>
            <a:ext cx="93249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i="0" lang="es-ES" sz="4000" u="none" cap="none" strike="noStrike">
                <a:solidFill>
                  <a:schemeClr val="dk1"/>
                </a:solidFill>
                <a:latin typeface="Calibri"/>
                <a:ea typeface="Calibri"/>
                <a:cs typeface="Calibri"/>
                <a:sym typeface="Calibri"/>
              </a:rPr>
              <a:t>INTERVENCIÓN NUTRICIONAL EN DISFAGIA</a:t>
            </a:r>
            <a:endParaRPr b="0" i="0" sz="4000" u="none" cap="none" strike="noStrike">
              <a:solidFill>
                <a:srgbClr val="000000"/>
              </a:solidFill>
              <a:latin typeface="Arial"/>
              <a:ea typeface="Arial"/>
              <a:cs typeface="Arial"/>
              <a:sym typeface="Arial"/>
            </a:endParaRPr>
          </a:p>
        </p:txBody>
      </p:sp>
      <p:sp>
        <p:nvSpPr>
          <p:cNvPr id="229" name="Google Shape;229;p2"/>
          <p:cNvSpPr txBox="1"/>
          <p:nvPr/>
        </p:nvSpPr>
        <p:spPr>
          <a:xfrm>
            <a:off x="2152837" y="1854397"/>
            <a:ext cx="2450100" cy="6850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Alteración de la </a:t>
            </a:r>
            <a:r>
              <a:rPr b="1" i="0" lang="es-ES" sz="1800" u="none" cap="none" strike="noStrike">
                <a:solidFill>
                  <a:srgbClr val="2F5496"/>
                </a:solidFill>
                <a:highlight>
                  <a:srgbClr val="FFFF00"/>
                </a:highlight>
                <a:latin typeface="Calibri"/>
                <a:ea typeface="Calibri"/>
                <a:cs typeface="Calibri"/>
                <a:sym typeface="Calibri"/>
              </a:rPr>
              <a:t>EFICACIA</a:t>
            </a:r>
            <a:endParaRPr b="1" i="0" sz="1400" u="none" cap="none" strike="noStrike">
              <a:solidFill>
                <a:srgbClr val="2F5496"/>
              </a:solidFill>
              <a:highlight>
                <a:srgbClr val="FFFF00"/>
              </a:highlight>
              <a:latin typeface="Arial"/>
              <a:ea typeface="Arial"/>
              <a:cs typeface="Arial"/>
              <a:sym typeface="Arial"/>
            </a:endParaRPr>
          </a:p>
        </p:txBody>
      </p:sp>
      <p:sp>
        <p:nvSpPr>
          <p:cNvPr id="230" name="Google Shape;230;p2"/>
          <p:cNvSpPr txBox="1"/>
          <p:nvPr/>
        </p:nvSpPr>
        <p:spPr>
          <a:xfrm>
            <a:off x="5725265" y="1766842"/>
            <a:ext cx="5024700" cy="665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Pérdida de la capacidad de alimentarse y mantener un nivel óptimo de nutrición e hidratación.</a:t>
            </a:r>
            <a:endParaRPr b="0" i="0" sz="1400" u="none" cap="none" strike="noStrike">
              <a:solidFill>
                <a:srgbClr val="000000"/>
              </a:solidFill>
              <a:latin typeface="Arial"/>
              <a:ea typeface="Arial"/>
              <a:cs typeface="Arial"/>
              <a:sym typeface="Arial"/>
            </a:endParaRPr>
          </a:p>
        </p:txBody>
      </p:sp>
      <p:sp>
        <p:nvSpPr>
          <p:cNvPr id="231" name="Google Shape;231;p2"/>
          <p:cNvSpPr txBox="1"/>
          <p:nvPr/>
        </p:nvSpPr>
        <p:spPr>
          <a:xfrm>
            <a:off x="2152837" y="2661177"/>
            <a:ext cx="2450100" cy="6850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Alteración de la </a:t>
            </a:r>
            <a:r>
              <a:rPr b="1" i="0" lang="es-ES" sz="1800" u="none" cap="none" strike="noStrike">
                <a:solidFill>
                  <a:srgbClr val="2F5496"/>
                </a:solidFill>
                <a:highlight>
                  <a:srgbClr val="FFFF00"/>
                </a:highlight>
                <a:latin typeface="Calibri"/>
                <a:ea typeface="Calibri"/>
                <a:cs typeface="Calibri"/>
                <a:sym typeface="Calibri"/>
              </a:rPr>
              <a:t>SEGURIDAD</a:t>
            </a:r>
            <a:endParaRPr b="0" i="0" sz="1400" u="none" cap="none" strike="noStrike">
              <a:solidFill>
                <a:srgbClr val="2F5496"/>
              </a:solidFill>
              <a:highlight>
                <a:srgbClr val="FFFF00"/>
              </a:highlight>
              <a:latin typeface="Arial"/>
              <a:ea typeface="Arial"/>
              <a:cs typeface="Arial"/>
              <a:sym typeface="Arial"/>
            </a:endParaRPr>
          </a:p>
        </p:txBody>
      </p:sp>
      <p:sp>
        <p:nvSpPr>
          <p:cNvPr id="232" name="Google Shape;232;p2"/>
          <p:cNvSpPr txBox="1"/>
          <p:nvPr/>
        </p:nvSpPr>
        <p:spPr>
          <a:xfrm>
            <a:off x="5725265" y="2451362"/>
            <a:ext cx="5024700" cy="962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s-ES" sz="1800" u="none" cap="none" strike="noStrike">
                <a:solidFill>
                  <a:srgbClr val="000000"/>
                </a:solidFill>
                <a:latin typeface="Calibri"/>
                <a:ea typeface="Calibri"/>
                <a:cs typeface="Calibri"/>
                <a:sym typeface="Calibri"/>
              </a:rPr>
              <a:t>Pérdida de la capacidad de realizar la ingesta sin peligro de que ocurra pasaje de alimento al sistema respiratorio.</a:t>
            </a:r>
            <a:endParaRPr b="0" i="0" sz="1400" u="none" cap="none" strike="noStrike">
              <a:solidFill>
                <a:srgbClr val="000000"/>
              </a:solidFill>
              <a:latin typeface="Arial"/>
              <a:ea typeface="Arial"/>
              <a:cs typeface="Arial"/>
              <a:sym typeface="Arial"/>
            </a:endParaRPr>
          </a:p>
        </p:txBody>
      </p:sp>
      <p:sp>
        <p:nvSpPr>
          <p:cNvPr id="233" name="Google Shape;233;p2"/>
          <p:cNvSpPr txBox="1"/>
          <p:nvPr/>
        </p:nvSpPr>
        <p:spPr>
          <a:xfrm>
            <a:off x="2022852" y="3431248"/>
            <a:ext cx="8802000" cy="421614"/>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Calibri"/>
              <a:buAutoNum type="arabicPeriod" startAt="2"/>
            </a:pPr>
            <a:r>
              <a:rPr b="1" i="0" lang="es-ES" sz="2000" u="none" cap="none" strike="noStrike">
                <a:solidFill>
                  <a:schemeClr val="dk1"/>
                </a:solidFill>
                <a:latin typeface="Calibri"/>
                <a:ea typeface="Calibri"/>
                <a:cs typeface="Calibri"/>
                <a:sym typeface="Calibri"/>
              </a:rPr>
              <a:t>VÍA DE ALIMENTACIÓN </a:t>
            </a:r>
            <a:endParaRPr b="1" i="0" sz="2000" u="none" cap="none" strike="noStrike">
              <a:solidFill>
                <a:schemeClr val="dk1"/>
              </a:solidFill>
              <a:latin typeface="Calibri"/>
              <a:ea typeface="Calibri"/>
              <a:cs typeface="Calibri"/>
              <a:sym typeface="Calibri"/>
            </a:endParaRPr>
          </a:p>
        </p:txBody>
      </p:sp>
      <p:sp>
        <p:nvSpPr>
          <p:cNvPr id="234" name="Google Shape;234;p2"/>
          <p:cNvSpPr txBox="1"/>
          <p:nvPr/>
        </p:nvSpPr>
        <p:spPr>
          <a:xfrm>
            <a:off x="2022852" y="1246892"/>
            <a:ext cx="8802000" cy="388656"/>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Arial"/>
              <a:buAutoNum type="arabicPeriod"/>
            </a:pPr>
            <a:r>
              <a:rPr b="1" i="0" lang="es-ES" sz="1800" u="none" cap="none" strike="noStrike">
                <a:solidFill>
                  <a:schemeClr val="dk1"/>
                </a:solidFill>
                <a:latin typeface="Calibri"/>
                <a:ea typeface="Calibri"/>
                <a:cs typeface="Calibri"/>
                <a:sym typeface="Calibri"/>
              </a:rPr>
              <a:t>GRAVEDAD DE LA ALTERACIÓN</a:t>
            </a:r>
            <a:endParaRPr b="1" i="0" sz="1800" u="none" cap="none" strike="noStrike">
              <a:solidFill>
                <a:schemeClr val="dk1"/>
              </a:solidFill>
              <a:latin typeface="Calibri"/>
              <a:ea typeface="Calibri"/>
              <a:cs typeface="Calibri"/>
              <a:sym typeface="Calibri"/>
            </a:endParaRPr>
          </a:p>
        </p:txBody>
      </p:sp>
      <p:sp>
        <p:nvSpPr>
          <p:cNvPr id="235" name="Google Shape;235;p2"/>
          <p:cNvSpPr txBox="1"/>
          <p:nvPr/>
        </p:nvSpPr>
        <p:spPr>
          <a:xfrm>
            <a:off x="2338653" y="3993119"/>
            <a:ext cx="3552300" cy="92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Calibri"/>
                <a:ea typeface="Calibri"/>
                <a:cs typeface="Calibri"/>
                <a:sym typeface="Calibri"/>
              </a:rPr>
              <a:t>Enteral exclusiva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s-ES" sz="1800" u="none" cap="none" strike="noStrike">
                <a:solidFill>
                  <a:schemeClr val="dk1"/>
                </a:solidFill>
                <a:latin typeface="Calibri"/>
                <a:ea typeface="Calibri"/>
                <a:cs typeface="Calibri"/>
                <a:sym typeface="Calibri"/>
              </a:rPr>
              <a:t>Mixta (enteral + oral)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s-ES" sz="1800" u="none" cap="none" strike="noStrike">
                <a:solidFill>
                  <a:schemeClr val="dk1"/>
                </a:solidFill>
                <a:latin typeface="Calibri"/>
                <a:ea typeface="Calibri"/>
                <a:cs typeface="Calibri"/>
                <a:sym typeface="Calibri"/>
              </a:rPr>
              <a:t>Oral</a:t>
            </a:r>
            <a:endParaRPr b="0" i="0" sz="1400" u="none" cap="none" strike="noStrike">
              <a:solidFill>
                <a:srgbClr val="000000"/>
              </a:solidFill>
              <a:latin typeface="Arial"/>
              <a:ea typeface="Arial"/>
              <a:cs typeface="Arial"/>
              <a:sym typeface="Arial"/>
            </a:endParaRPr>
          </a:p>
        </p:txBody>
      </p:sp>
      <p:sp>
        <p:nvSpPr>
          <p:cNvPr id="236" name="Google Shape;236;p2"/>
          <p:cNvSpPr txBox="1"/>
          <p:nvPr/>
        </p:nvSpPr>
        <p:spPr>
          <a:xfrm>
            <a:off x="2022852" y="5184574"/>
            <a:ext cx="8802000" cy="421614"/>
          </a:xfrm>
          <a:prstGeom prst="rect">
            <a:avLst/>
          </a:prstGeom>
          <a:solidFill>
            <a:srgbClr val="D5DBE5"/>
          </a:solidFill>
          <a:ln>
            <a:noFill/>
          </a:ln>
        </p:spPr>
        <p:txBody>
          <a:bodyPr anchorCtr="0" anchor="t" bIns="45700" lIns="91425" spcFirstLastPara="1" rIns="91425" wrap="square" tIns="45700">
            <a:spAutoFit/>
          </a:bodyPr>
          <a:lstStyle/>
          <a:p>
            <a:pPr indent="-342900" lvl="0" marL="457200" marR="0" rtl="0" algn="l">
              <a:lnSpc>
                <a:spcPct val="107000"/>
              </a:lnSpc>
              <a:spcBef>
                <a:spcPts val="0"/>
              </a:spcBef>
              <a:spcAft>
                <a:spcPts val="0"/>
              </a:spcAft>
              <a:buClr>
                <a:schemeClr val="dk1"/>
              </a:buClr>
              <a:buSzPts val="1800"/>
              <a:buFont typeface="Calibri"/>
              <a:buAutoNum type="arabicPeriod" startAt="3"/>
            </a:pPr>
            <a:r>
              <a:rPr b="1" i="0" lang="es-ES" sz="2000" u="none" cap="none" strike="noStrike">
                <a:solidFill>
                  <a:schemeClr val="dk1"/>
                </a:solidFill>
                <a:latin typeface="Calibri"/>
                <a:ea typeface="Calibri"/>
                <a:cs typeface="Calibri"/>
                <a:sym typeface="Calibri"/>
              </a:rPr>
              <a:t>INTERVENCIÓN TERAPÉUTICA NUTRICIONAL</a:t>
            </a:r>
            <a:endParaRPr b="1" i="0" sz="2000" u="none" cap="none" strike="noStrike">
              <a:solidFill>
                <a:schemeClr val="dk1"/>
              </a:solidFill>
              <a:latin typeface="Calibri"/>
              <a:ea typeface="Calibri"/>
              <a:cs typeface="Calibri"/>
              <a:sym typeface="Calibri"/>
            </a:endParaRPr>
          </a:p>
        </p:txBody>
      </p:sp>
      <p:sp>
        <p:nvSpPr>
          <p:cNvPr id="237" name="Google Shape;237;p2"/>
          <p:cNvSpPr txBox="1"/>
          <p:nvPr/>
        </p:nvSpPr>
        <p:spPr>
          <a:xfrm>
            <a:off x="5667372" y="6429396"/>
            <a:ext cx="6215106" cy="1846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600"/>
              <a:buFont typeface="Arial"/>
              <a:buNone/>
            </a:pPr>
            <a:r>
              <a:rPr b="0" i="0" lang="es-ES" sz="600" u="none" cap="none" strike="noStrike">
                <a:solidFill>
                  <a:srgbClr val="000000"/>
                </a:solidFill>
                <a:latin typeface="Arial"/>
                <a:ea typeface="Arial"/>
                <a:cs typeface="Arial"/>
                <a:sym typeface="Arial"/>
              </a:rPr>
              <a:t>Guía De Nutrición De Personas Con Disfagia, Centro De Referencia Estatal De Atención Al Daño Cerebral, Ministerio De Sanidad Servicios Sociales E Igualdad , 2017 España</a:t>
            </a:r>
            <a:endParaRPr b="0" i="0" sz="600" u="none" cap="none" strike="noStrike">
              <a:solidFill>
                <a:srgbClr val="000000"/>
              </a:solidFill>
              <a:latin typeface="Arial"/>
              <a:ea typeface="Arial"/>
              <a:cs typeface="Arial"/>
              <a:sym typeface="Arial"/>
            </a:endParaRPr>
          </a:p>
        </p:txBody>
      </p:sp>
      <p:sp>
        <p:nvSpPr>
          <p:cNvPr id="238" name="Google Shape;238;p2"/>
          <p:cNvSpPr/>
          <p:nvPr/>
        </p:nvSpPr>
        <p:spPr>
          <a:xfrm>
            <a:off x="4114803" y="2101330"/>
            <a:ext cx="1390261" cy="147348"/>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9" name="Google Shape;239;p2"/>
          <p:cNvSpPr/>
          <p:nvPr/>
        </p:nvSpPr>
        <p:spPr>
          <a:xfrm>
            <a:off x="4114803" y="2866859"/>
            <a:ext cx="1390261" cy="147348"/>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Nutrición enteral y parenteral - Cursos Online" id="240" name="Google Shape;240;p2"/>
          <p:cNvPicPr preferRelativeResize="0"/>
          <p:nvPr/>
        </p:nvPicPr>
        <p:blipFill rotWithShape="1">
          <a:blip r:embed="rId4">
            <a:alphaModFix/>
          </a:blip>
          <a:srcRect b="0" l="0" r="0" t="0"/>
          <a:stretch/>
        </p:blipFill>
        <p:spPr>
          <a:xfrm flipH="1">
            <a:off x="5342268" y="3881393"/>
            <a:ext cx="1292321" cy="1303181"/>
          </a:xfrm>
          <a:prstGeom prst="rect">
            <a:avLst/>
          </a:prstGeom>
          <a:noFill/>
          <a:ln>
            <a:noFill/>
          </a:ln>
        </p:spPr>
      </p:pic>
      <p:pic>
        <p:nvPicPr>
          <p:cNvPr descr="La Alimentación - Consejos y recetas" id="241" name="Google Shape;241;p2"/>
          <p:cNvPicPr preferRelativeResize="0"/>
          <p:nvPr/>
        </p:nvPicPr>
        <p:blipFill rotWithShape="1">
          <a:blip r:embed="rId5">
            <a:alphaModFix/>
          </a:blip>
          <a:srcRect b="0" l="20892" r="27805" t="0"/>
          <a:stretch/>
        </p:blipFill>
        <p:spPr>
          <a:xfrm>
            <a:off x="7013281" y="4029850"/>
            <a:ext cx="1881287" cy="1005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 calcmode="lin" valueType="num">
                                      <p:cBhvr additive="base">
                                        <p:cTn dur="500"/>
                                        <p:tgtEl>
                                          <p:spTgt spid="23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2021-08-09T15:27:21Z</dcterms:created>
  <dc:creator>Camila Fortunato</dc:creator>
</cp:coreProperties>
</file>